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14" r:id="rId4"/>
    <p:sldId id="258" r:id="rId5"/>
    <p:sldId id="286" r:id="rId6"/>
    <p:sldId id="287" r:id="rId7"/>
    <p:sldId id="288" r:id="rId8"/>
    <p:sldId id="289" r:id="rId9"/>
    <p:sldId id="284" r:id="rId10"/>
    <p:sldId id="259" r:id="rId11"/>
    <p:sldId id="297" r:id="rId12"/>
    <p:sldId id="298" r:id="rId13"/>
    <p:sldId id="302" r:id="rId14"/>
    <p:sldId id="299" r:id="rId15"/>
    <p:sldId id="300" r:id="rId16"/>
    <p:sldId id="303" r:id="rId17"/>
    <p:sldId id="304" r:id="rId18"/>
    <p:sldId id="313" r:id="rId19"/>
    <p:sldId id="312" r:id="rId20"/>
    <p:sldId id="316" r:id="rId21"/>
    <p:sldId id="317" r:id="rId22"/>
    <p:sldId id="318" r:id="rId23"/>
    <p:sldId id="292" r:id="rId24"/>
    <p:sldId id="281" r:id="rId25"/>
    <p:sldId id="305" r:id="rId26"/>
    <p:sldId id="308" r:id="rId27"/>
    <p:sldId id="307" r:id="rId28"/>
    <p:sldId id="309" r:id="rId29"/>
    <p:sldId id="310" r:id="rId30"/>
    <p:sldId id="311" r:id="rId3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6F5C452-F0E8-4247-BA9A-BBEDFA1AF743}">
          <p14:sldIdLst>
            <p14:sldId id="256"/>
            <p14:sldId id="257"/>
            <p14:sldId id="314"/>
            <p14:sldId id="258"/>
            <p14:sldId id="286"/>
            <p14:sldId id="287"/>
            <p14:sldId id="288"/>
            <p14:sldId id="289"/>
          </p14:sldIdLst>
        </p14:section>
        <p14:section name="友善校園" id="{7FED9727-3216-4A94-9477-B9B01A18C32C}">
          <p14:sldIdLst>
            <p14:sldId id="284"/>
            <p14:sldId id="259"/>
          </p14:sldIdLst>
        </p14:section>
        <p14:section name="反詐騙宣導" id="{84711E2F-4046-421F-9795-6B18AE3FB789}">
          <p14:sldIdLst>
            <p14:sldId id="297"/>
          </p14:sldIdLst>
        </p14:section>
        <p14:section name="交通安全宣導" id="{B3028524-37CC-4300-A497-473AAF07FAC6}">
          <p14:sldIdLst>
            <p14:sldId id="298"/>
          </p14:sldIdLst>
        </p14:section>
        <p14:section name="性別平等宣導" id="{A96E074A-6D87-43B6-8F5A-88A4EB8DDEC1}">
          <p14:sldIdLst>
            <p14:sldId id="302"/>
          </p14:sldIdLst>
        </p14:section>
        <p14:section name="反霸凌宣導" id="{56C549F9-D197-4F86-BD59-BF1745348A96}">
          <p14:sldIdLst>
            <p14:sldId id="299"/>
          </p14:sldIdLst>
        </p14:section>
        <p14:section name="反毒宣導" id="{3600EB9E-B3CD-4965-93E8-885A25D1069B}">
          <p14:sldIdLst>
            <p14:sldId id="300"/>
          </p14:sldIdLst>
        </p14:section>
        <p14:section name="水域安全宣導" id="{49A4F490-FB75-4A33-BB6A-9573D40E267A}">
          <p14:sldIdLst>
            <p14:sldId id="303"/>
          </p14:sldIdLst>
        </p14:section>
        <p14:section name="防災安全宣導" id="{38158349-1C8F-4F44-946A-073BC80255F8}">
          <p14:sldIdLst>
            <p14:sldId id="304"/>
            <p14:sldId id="313"/>
          </p14:sldIdLst>
        </p14:section>
        <p14:section name="登革熱預防宣導" id="{C99ACF25-72E7-4854-AAC2-64BD90F0DA92}">
          <p14:sldIdLst>
            <p14:sldId id="312"/>
          </p14:sldIdLst>
        </p14:section>
        <p14:section name="重要行事曆" id="{A38E3B4E-2C31-45D4-ADEE-5563CE9D724D}">
          <p14:sldIdLst>
            <p14:sldId id="316"/>
            <p14:sldId id="317"/>
            <p14:sldId id="318"/>
            <p14:sldId id="292"/>
            <p14:sldId id="281"/>
          </p14:sldIdLst>
        </p14:section>
        <p14:section name="1111" id="{A33E79E0-B467-4D25-AC4D-07C51BF9A61F}">
          <p14:sldIdLst>
            <p14:sldId id="305"/>
            <p14:sldId id="308"/>
            <p14:sldId id="307"/>
            <p14:sldId id="309"/>
            <p14:sldId id="310"/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A9A5"/>
    <a:srgbClr val="BBB1A8"/>
    <a:srgbClr val="BBB0AC"/>
    <a:srgbClr val="BCB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BE40C-B27C-48E1-AA3B-94E0FA6726C6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7D4D3-E921-4743-A385-F5A5B70FCC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862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165.npa.gov.tw/#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hyperlink" Target="https://168.motc.gov.tw/theme/teach_sch_1%C2%A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gec.ey.gov.tw/Page/67773832D19CA96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bully.moe.edu.tw/inde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antidrug.moj.gov.tw/lp-29-1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reurl.cc/qkmGD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reurl.cc/qkmGD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is.gd/lE8HV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168.motc.gov.tw/theme/poster/post/22" TargetMode="External"/><Relationship Id="rId13" Type="http://schemas.openxmlformats.org/officeDocument/2006/relationships/hyperlink" Target="https://168.motc.gov.tw/theme/poster/post/2108201124046" TargetMode="External"/><Relationship Id="rId3" Type="http://schemas.openxmlformats.org/officeDocument/2006/relationships/hyperlink" Target="https://168.motc.gov.tw/theme/poster/post/2210061706620" TargetMode="External"/><Relationship Id="rId7" Type="http://schemas.openxmlformats.org/officeDocument/2006/relationships/hyperlink" Target="https://168.motc.gov.tw/theme/poster/post/2210261020189" TargetMode="External"/><Relationship Id="rId12" Type="http://schemas.openxmlformats.org/officeDocument/2006/relationships/hyperlink" Target="https://168.motc.gov.tw/theme/poster/post/2108301505520" TargetMode="External"/><Relationship Id="rId2" Type="http://schemas.openxmlformats.org/officeDocument/2006/relationships/hyperlink" Target="https://168.motc.gov.tw/theme/poster/post/22101115546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168.motc.gov.tw/theme/poster/post/2212131726690" TargetMode="External"/><Relationship Id="rId11" Type="http://schemas.openxmlformats.org/officeDocument/2006/relationships/hyperlink" Target="https://168.motc.gov.tw/theme/poster/post/2209071538427" TargetMode="External"/><Relationship Id="rId5" Type="http://schemas.openxmlformats.org/officeDocument/2006/relationships/hyperlink" Target="https://168.motc.gov.tw/theme/poster/post/2212290955557" TargetMode="External"/><Relationship Id="rId15" Type="http://schemas.openxmlformats.org/officeDocument/2006/relationships/hyperlink" Target="https://168.motc.gov.tw/theme/safemonth/post/2208191151234" TargetMode="External"/><Relationship Id="rId10" Type="http://schemas.openxmlformats.org/officeDocument/2006/relationships/hyperlink" Target="https://168.motc.gov.tw/theme/poster/post/2209121043933" TargetMode="External"/><Relationship Id="rId4" Type="http://schemas.openxmlformats.org/officeDocument/2006/relationships/hyperlink" Target="https://168.motc.gov.tw/theme/poster/post/2301191201270" TargetMode="External"/><Relationship Id="rId9" Type="http://schemas.openxmlformats.org/officeDocument/2006/relationships/hyperlink" Target="https://168.motc.gov.tw/theme/poster/post/2209281047320" TargetMode="External"/><Relationship Id="rId14" Type="http://schemas.openxmlformats.org/officeDocument/2006/relationships/hyperlink" Target="https://168.motc.gov.tw/theme/poster/post/2107061505947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168.motc.gov.tw/theme/video/post/2209071602302" TargetMode="External"/><Relationship Id="rId2" Type="http://schemas.openxmlformats.org/officeDocument/2006/relationships/hyperlink" Target="https://168.motc.gov.tw/theme/video/post/221212142085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168.motc.gov.tw/theme/video/post/2003261114071" TargetMode="External"/><Relationship Id="rId4" Type="http://schemas.openxmlformats.org/officeDocument/2006/relationships/hyperlink" Target="https://168.motc.gov.tw/theme/video/post/220629095785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989070" y="301358"/>
            <a:ext cx="11029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6600" b="1" kern="8400" spc="840" dirty="0">
                <a:solidFill>
                  <a:srgbClr val="030303"/>
                </a:solidFill>
                <a:latin typeface="华文中宋" panose="02010600040101010101" charset="-122"/>
                <a:ea typeface="金梅印篆體" panose="02010609000101010101" pitchFamily="49" charset="-120"/>
              </a:rPr>
              <a:t>龍</a:t>
            </a:r>
            <a:endParaRPr lang="zh-CN" altLang="en-US" sz="16600" b="1" kern="8400" spc="840" dirty="0">
              <a:solidFill>
                <a:srgbClr val="030303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47410" y="2184438"/>
            <a:ext cx="11029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6600" b="1" kern="8400" spc="840" dirty="0">
                <a:solidFill>
                  <a:srgbClr val="030303"/>
                </a:solidFill>
                <a:latin typeface="华文中宋" panose="02010600040101010101" charset="-122"/>
                <a:ea typeface="金梅印篆體" panose="02010609000101010101" pitchFamily="49" charset="-120"/>
              </a:rPr>
              <a:t>崎</a:t>
            </a:r>
            <a:endParaRPr lang="zh-CN" altLang="en-US" sz="16600" b="1" kern="8400" spc="840" dirty="0">
              <a:solidFill>
                <a:srgbClr val="030303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184" name=" 184"/>
          <p:cNvSpPr/>
          <p:nvPr/>
        </p:nvSpPr>
        <p:spPr>
          <a:xfrm>
            <a:off x="5748020" y="2550795"/>
            <a:ext cx="199390" cy="199390"/>
          </a:xfrm>
          <a:prstGeom prst="ellipse">
            <a:avLst/>
          </a:prstGeom>
          <a:noFill/>
          <a:ln w="28575">
            <a:solidFill>
              <a:srgbClr val="B1A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 184"/>
          <p:cNvSpPr/>
          <p:nvPr/>
        </p:nvSpPr>
        <p:spPr>
          <a:xfrm>
            <a:off x="6051550" y="2550795"/>
            <a:ext cx="199390" cy="199390"/>
          </a:xfrm>
          <a:prstGeom prst="ellipse">
            <a:avLst/>
          </a:prstGeom>
          <a:noFill/>
          <a:ln w="28575">
            <a:solidFill>
              <a:srgbClr val="B1A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 descr="5de101964d001b5eb0b8e18458c80e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614" y="4159339"/>
            <a:ext cx="572770" cy="763270"/>
          </a:xfrm>
          <a:prstGeom prst="rect">
            <a:avLst/>
          </a:prstGeom>
        </p:spPr>
      </p:pic>
      <p:sp>
        <p:nvSpPr>
          <p:cNvPr id="35" name="Rectangle 4"/>
          <p:cNvSpPr txBox="1">
            <a:spLocks noChangeArrowheads="1"/>
          </p:cNvSpPr>
          <p:nvPr/>
        </p:nvSpPr>
        <p:spPr bwMode="auto">
          <a:xfrm>
            <a:off x="5763260" y="2286997"/>
            <a:ext cx="292100" cy="309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TW" altLang="en-US" sz="1800" b="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台南市立龍崎國中</a:t>
            </a:r>
            <a:endParaRPr lang="zh-CN" altLang="en-US" sz="1800" b="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4742006-8053-4BC5-A7BF-2523C5AEC814}"/>
              </a:ext>
            </a:extLst>
          </p:cNvPr>
          <p:cNvSpPr/>
          <p:nvPr/>
        </p:nvSpPr>
        <p:spPr>
          <a:xfrm>
            <a:off x="2315361" y="508661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4000" b="1" dirty="0">
                <a:latin typeface="華康新篆體(P)" panose="030F0500000000000000" pitchFamily="66" charset="-120"/>
                <a:ea typeface="華康新篆體(P)" panose="030F0500000000000000" pitchFamily="66" charset="-120"/>
              </a:rPr>
              <a:t>111</a:t>
            </a:r>
            <a:r>
              <a:rPr lang="zh-TW" altLang="en-US" sz="4000" b="1" dirty="0">
                <a:latin typeface="華康新篆體(P)" panose="030F0500000000000000" pitchFamily="66" charset="-120"/>
                <a:ea typeface="華康新篆體(P)" panose="030F0500000000000000" pitchFamily="66" charset="-120"/>
              </a:rPr>
              <a:t>學年度</a:t>
            </a:r>
            <a:br>
              <a:rPr lang="zh-TW" altLang="en-US" sz="4000" b="1" dirty="0">
                <a:latin typeface="華康新篆體(P)" panose="030F0500000000000000" pitchFamily="66" charset="-120"/>
                <a:ea typeface="華康新篆體(P)" panose="030F0500000000000000" pitchFamily="66" charset="-120"/>
              </a:rPr>
            </a:br>
            <a:r>
              <a:rPr lang="zh-TW" altLang="en-US" sz="4000" b="1" dirty="0">
                <a:latin typeface="華康新篆體(P)" panose="030F0500000000000000" pitchFamily="66" charset="-120"/>
                <a:ea typeface="華康新篆體(P)" panose="030F0500000000000000" pitchFamily="66" charset="-120"/>
              </a:rPr>
              <a:t>第二學期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8BE5200-A131-4674-BACA-DD69B0656878}"/>
              </a:ext>
            </a:extLst>
          </p:cNvPr>
          <p:cNvSpPr/>
          <p:nvPr/>
        </p:nvSpPr>
        <p:spPr>
          <a:xfrm>
            <a:off x="4616614" y="4922609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9600" b="1" dirty="0">
                <a:solidFill>
                  <a:srgbClr val="FF0000"/>
                </a:solidFill>
                <a:latin typeface="華康新篆體(P)" panose="030F0500000000000000" pitchFamily="66" charset="-120"/>
                <a:ea typeface="華康新篆體(P)" panose="030F0500000000000000" pitchFamily="66" charset="-120"/>
              </a:rPr>
              <a:t>休業式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3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椭圆 7"/>
          <p:cNvSpPr/>
          <p:nvPr/>
        </p:nvSpPr>
        <p:spPr>
          <a:xfrm>
            <a:off x="772358" y="4908545"/>
            <a:ext cx="10715348" cy="1208639"/>
          </a:xfrm>
          <a:custGeom>
            <a:avLst/>
            <a:gdLst>
              <a:gd name="connsiteX0" fmla="*/ 5141438 w 5232878"/>
              <a:gd name="connsiteY0" fmla="*/ 0 h 1208638"/>
              <a:gd name="connsiteX1" fmla="*/ 2570719 w 5232878"/>
              <a:gd name="connsiteY1" fmla="*/ 1208638 h 1208638"/>
              <a:gd name="connsiteX2" fmla="*/ 0 w 5232878"/>
              <a:gd name="connsiteY2" fmla="*/ 0 h 1208638"/>
              <a:gd name="connsiteX3" fmla="*/ 5232878 w 5232878"/>
              <a:gd name="connsiteY3" fmla="*/ 91440 h 1208638"/>
              <a:gd name="connsiteX0-1" fmla="*/ 5141438 w 5141438"/>
              <a:gd name="connsiteY0-2" fmla="*/ 0 h 1208638"/>
              <a:gd name="connsiteX1-3" fmla="*/ 2570719 w 5141438"/>
              <a:gd name="connsiteY1-4" fmla="*/ 1208638 h 1208638"/>
              <a:gd name="connsiteX2-5" fmla="*/ 0 w 5141438"/>
              <a:gd name="connsiteY2-6" fmla="*/ 0 h 12086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141438" h="1208638">
                <a:moveTo>
                  <a:pt x="5141438" y="0"/>
                </a:moveTo>
                <a:cubicBezTo>
                  <a:pt x="4741027" y="708082"/>
                  <a:pt x="3740838" y="1208638"/>
                  <a:pt x="2570719" y="1208638"/>
                </a:cubicBezTo>
                <a:cubicBezTo>
                  <a:pt x="1400600" y="1208638"/>
                  <a:pt x="400411" y="708082"/>
                  <a:pt x="0" y="0"/>
                </a:cubicBezTo>
              </a:path>
            </a:pathLst>
          </a:cu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5" name="组合 194"/>
          <p:cNvGrpSpPr/>
          <p:nvPr/>
        </p:nvGrpSpPr>
        <p:grpSpPr>
          <a:xfrm>
            <a:off x="2597927" y="172094"/>
            <a:ext cx="6996146" cy="2084515"/>
            <a:chOff x="-1448238" y="1860029"/>
            <a:chExt cx="12778914" cy="3807502"/>
          </a:xfrm>
        </p:grpSpPr>
        <p:sp>
          <p:nvSpPr>
            <p:cNvPr id="196" name="椭圆 195"/>
            <p:cNvSpPr/>
            <p:nvPr/>
          </p:nvSpPr>
          <p:spPr>
            <a:xfrm>
              <a:off x="2848131" y="1860029"/>
              <a:ext cx="3807502" cy="3807502"/>
            </a:xfrm>
            <a:prstGeom prst="ellipse">
              <a:avLst/>
            </a:prstGeom>
            <a:solidFill>
              <a:srgbClr val="BCB7B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文本框 91"/>
            <p:cNvSpPr txBox="1"/>
            <p:nvPr/>
          </p:nvSpPr>
          <p:spPr>
            <a:xfrm>
              <a:off x="-1448238" y="2533368"/>
              <a:ext cx="12778914" cy="2417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8000" b="1" kern="8400" spc="840" dirty="0">
                  <a:solidFill>
                    <a:srgbClr val="030303"/>
                  </a:solidFill>
                  <a:latin typeface="華康行書體(P)" panose="02010600010101010101" pitchFamily="2" charset="-120"/>
                  <a:ea typeface="華康行書體(P)" panose="02010600010101010101" pitchFamily="2" charset="-120"/>
                </a:rPr>
                <a:t>友善校園宣導</a:t>
              </a:r>
              <a:endParaRPr lang="en-US" altLang="zh-TW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endParaRPr>
            </a:p>
          </p:txBody>
        </p:sp>
      </p:grpSp>
      <p:sp>
        <p:nvSpPr>
          <p:cNvPr id="2" name="TextBox 47">
            <a:extLst>
              <a:ext uri="{FF2B5EF4-FFF2-40B4-BE49-F238E27FC236}">
                <a16:creationId xmlns:a16="http://schemas.microsoft.com/office/drawing/2014/main" id="{6F8D7F27-1D14-378C-E004-C3FE8E0CA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111" y="2383238"/>
            <a:ext cx="6305002" cy="430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zh-TW" altLang="en-US" sz="2400" dirty="0">
                <a:latin typeface="華康粗圓體" panose="02010609010101010101" pitchFamily="49" charset="-120"/>
                <a:ea typeface="華康粗圓體" panose="02010609010101010101" pitchFamily="49" charset="-120"/>
              </a:rPr>
              <a:t>為營造安全、溫馨、適性的校園學習環境，</a:t>
            </a:r>
            <a:endParaRPr lang="en-US" altLang="zh-TW" sz="2400" dirty="0">
              <a:latin typeface="華康粗圓體" panose="02010609010101010101" pitchFamily="49" charset="-120"/>
              <a:ea typeface="華康粗圓體" panose="02010609010101010101" pitchFamily="49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400" dirty="0">
                <a:latin typeface="華康粗圓體" panose="02010609010101010101" pitchFamily="49" charset="-120"/>
                <a:ea typeface="華康粗圓體" panose="02010609010101010101" pitchFamily="49" charset="-120"/>
              </a:rPr>
              <a:t>建構健康、和諧、友善的校園風氣，本校配</a:t>
            </a:r>
            <a:endParaRPr lang="en-US" altLang="zh-TW" sz="2400" dirty="0">
              <a:latin typeface="華康粗圓體" panose="02010609010101010101" pitchFamily="49" charset="-120"/>
              <a:ea typeface="華康粗圓體" panose="02010609010101010101" pitchFamily="49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400" dirty="0">
                <a:latin typeface="華康粗圓體" panose="02010609010101010101" pitchFamily="49" charset="-120"/>
                <a:ea typeface="華康粗圓體" panose="02010609010101010101" pitchFamily="49" charset="-120"/>
              </a:rPr>
              <a:t>合教育部，在開學第一週以多元方式推動友</a:t>
            </a:r>
            <a:endParaRPr lang="en-US" altLang="zh-TW" sz="2400" dirty="0">
              <a:latin typeface="華康粗圓體" panose="02010609010101010101" pitchFamily="49" charset="-120"/>
              <a:ea typeface="華康粗圓體" panose="02010609010101010101" pitchFamily="49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400" dirty="0">
                <a:latin typeface="華康粗圓體" panose="02010609010101010101" pitchFamily="49" charset="-120"/>
                <a:ea typeface="華康粗圓體" panose="02010609010101010101" pitchFamily="49" charset="-120"/>
              </a:rPr>
              <a:t>善校園活動，重點為</a:t>
            </a:r>
            <a:endParaRPr lang="en-US" altLang="zh-TW" sz="2400" dirty="0">
              <a:latin typeface="華康粗圓體" panose="02010609010101010101" pitchFamily="49" charset="-120"/>
              <a:ea typeface="華康粗圓體" panose="02010609010101010101" pitchFamily="49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「友善校園無界限－陪你勇敢，不再旁觀 」、「強化校園安全」 、</a:t>
            </a:r>
            <a:endParaRPr lang="en-US" altLang="zh-TW" sz="2400" dirty="0">
              <a:solidFill>
                <a:srgbClr val="FF0000"/>
              </a:solidFill>
              <a:latin typeface="華康粗圓體" panose="02010609010101010101" pitchFamily="49" charset="-120"/>
              <a:ea typeface="華康粗圓體" panose="02010609010101010101" pitchFamily="49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「教育部反霸凌專線 </a:t>
            </a:r>
            <a:r>
              <a:rPr lang="en-US" altLang="zh-TW" sz="2400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1953</a:t>
            </a:r>
            <a:r>
              <a:rPr lang="zh-TW" altLang="en-US" sz="2400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」、</a:t>
            </a:r>
            <a:endParaRPr lang="en-US" altLang="zh-TW" sz="2400" dirty="0">
              <a:solidFill>
                <a:srgbClr val="FF0000"/>
              </a:solidFill>
              <a:latin typeface="華康粗圓體" panose="02010609010101010101" pitchFamily="49" charset="-120"/>
              <a:ea typeface="華康粗圓體" panose="02010609010101010101" pitchFamily="49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「防制藥物濫用」、</a:t>
            </a:r>
            <a:endParaRPr lang="en-US" altLang="zh-TW" sz="2400" dirty="0">
              <a:solidFill>
                <a:srgbClr val="FF0000"/>
              </a:solidFill>
              <a:latin typeface="華康粗圓體" panose="02010609010101010101" pitchFamily="49" charset="-120"/>
              <a:ea typeface="華康粗圓體" panose="02010609010101010101" pitchFamily="49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「防制數位</a:t>
            </a:r>
            <a:r>
              <a:rPr lang="en-US" altLang="zh-TW" sz="2400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/</a:t>
            </a:r>
            <a:r>
              <a:rPr lang="zh-TW" altLang="en-US" sz="2400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網路性別暴力」 、</a:t>
            </a:r>
            <a:endParaRPr lang="en-US" altLang="zh-TW" sz="2400" dirty="0">
              <a:solidFill>
                <a:srgbClr val="FF0000"/>
              </a:solidFill>
              <a:latin typeface="華康粗圓體" panose="02010609010101010101" pitchFamily="49" charset="-120"/>
              <a:ea typeface="華康粗圓體" panose="02010609010101010101" pitchFamily="49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400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「防制校園詐騙 專線 </a:t>
            </a:r>
            <a:r>
              <a:rPr lang="en-US" altLang="zh-TW" sz="2400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165</a:t>
            </a:r>
            <a:r>
              <a:rPr lang="zh-TW" altLang="en-US" sz="2400" dirty="0">
                <a:solidFill>
                  <a:srgbClr val="FF0000"/>
                </a:solidFill>
                <a:latin typeface="華康粗圓體" panose="02010609010101010101" pitchFamily="49" charset="-120"/>
                <a:ea typeface="華康粗圓體" panose="02010609010101010101" pitchFamily="49" charset="-120"/>
              </a:rPr>
              <a:t>」 。</a:t>
            </a:r>
            <a:endParaRPr lang="en-US" altLang="zh-TW" sz="2400" dirty="0">
              <a:solidFill>
                <a:srgbClr val="FF0000"/>
              </a:solidFill>
              <a:latin typeface="華康粗圓體" panose="02010609010101010101" pitchFamily="49" charset="-120"/>
              <a:ea typeface="華康粗圓體" panose="0201060901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bldLvl="0" animBg="1"/>
      <p:bldP spid="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E57706-CE66-472F-BE58-D757CA03C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內政部警政署－</a:t>
            </a:r>
            <a:r>
              <a:rPr lang="en-US" altLang="zh-TW" sz="3200" dirty="0"/>
              <a:t>165 </a:t>
            </a:r>
            <a:r>
              <a:rPr lang="zh-TW" altLang="en-US" sz="3200" dirty="0"/>
              <a:t>全民防騙網（ </a:t>
            </a:r>
            <a:r>
              <a:rPr lang="en-US" altLang="zh-TW" sz="3200" dirty="0">
                <a:hlinkClick r:id="rId2"/>
              </a:rPr>
              <a:t>https://165.npa.gov.tw/#/</a:t>
            </a:r>
            <a:r>
              <a:rPr lang="zh-TW" altLang="en-US" sz="3200" dirty="0"/>
              <a:t> ）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79949C-793C-4528-956C-6126771D3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https://www.lcjh.tn.edu.tw/uploads/tadnews/image/nsn_1887_3_ycM.jpg">
            <a:extLst>
              <a:ext uri="{FF2B5EF4-FFF2-40B4-BE49-F238E27FC236}">
                <a16:creationId xmlns:a16="http://schemas.microsoft.com/office/drawing/2014/main" id="{3BAF2BF3-AAC1-406A-9E36-B859B78B4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9482"/>
            <a:ext cx="4471664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lcjh.tn.edu.tw/uploads/tadnews/image/nsn_1887_2_OfA.jpg">
            <a:extLst>
              <a:ext uri="{FF2B5EF4-FFF2-40B4-BE49-F238E27FC236}">
                <a16:creationId xmlns:a16="http://schemas.microsoft.com/office/drawing/2014/main" id="{449A0977-0600-4164-88DB-6E1A138F0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709" y="1789481"/>
            <a:ext cx="4471663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4DB9F9A-F68A-4806-BAA6-0D85BDA67CE6}"/>
              </a:ext>
            </a:extLst>
          </p:cNvPr>
          <p:cNvSpPr/>
          <p:nvPr/>
        </p:nvSpPr>
        <p:spPr>
          <a:xfrm>
            <a:off x="10733552" y="165112"/>
            <a:ext cx="14584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反詐騙宣導</a:t>
            </a:r>
            <a:endParaRPr lang="en-US" altLang="zh-TW" sz="80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317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E38ED-04AF-4E03-89AE-2309590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dirty="0"/>
              <a:t>168 </a:t>
            </a:r>
            <a:r>
              <a:rPr lang="zh-TW" altLang="en-US" sz="3200" dirty="0"/>
              <a:t>交通安全入口網教材與文宣項下連結教學</a:t>
            </a:r>
            <a:br>
              <a:rPr lang="zh-TW" altLang="en-US" sz="3200" dirty="0"/>
            </a:br>
            <a:r>
              <a:rPr lang="en-US" altLang="zh-TW" sz="3200" dirty="0">
                <a:hlinkClick r:id="rId2"/>
              </a:rPr>
              <a:t>https://168.motc.gov.tw/theme/teach_sch_1 </a:t>
            </a:r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2F0A3F-EFC7-4990-B67A-DE3FA9B8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2" name="Picture 4" descr="聽媽媽的話 安全帶繫上">
            <a:extLst>
              <a:ext uri="{FF2B5EF4-FFF2-40B4-BE49-F238E27FC236}">
                <a16:creationId xmlns:a16="http://schemas.microsoft.com/office/drawing/2014/main" id="{73285A4D-E136-4018-9A1E-697A5A9D9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825624"/>
            <a:ext cx="4106662" cy="494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6A7696A-B5F0-4FE7-BB65-8BA59B2F6333}"/>
              </a:ext>
            </a:extLst>
          </p:cNvPr>
          <p:cNvSpPr/>
          <p:nvPr/>
        </p:nvSpPr>
        <p:spPr>
          <a:xfrm>
            <a:off x="10895861" y="306566"/>
            <a:ext cx="12961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6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交通安全宣導</a:t>
            </a:r>
            <a:endParaRPr lang="en-US" altLang="zh-TW" sz="66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2054" name="Picture 6" descr="01_大車小心開-視野多死角">
            <a:extLst>
              <a:ext uri="{FF2B5EF4-FFF2-40B4-BE49-F238E27FC236}">
                <a16:creationId xmlns:a16="http://schemas.microsoft.com/office/drawing/2014/main" id="{0DB3EBF6-1D81-4116-8F8B-C9B83EEB3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30" y="1825623"/>
            <a:ext cx="2471161" cy="24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02_轉彎要減速-謹慎慢慢行">
            <a:extLst>
              <a:ext uri="{FF2B5EF4-FFF2-40B4-BE49-F238E27FC236}">
                <a16:creationId xmlns:a16="http://schemas.microsoft.com/office/drawing/2014/main" id="{794124A2-B05E-4A19-8FA3-B2B6DE66A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93" y="1825623"/>
            <a:ext cx="2471162" cy="24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03_大小貨客車-輔助不可少">
            <a:extLst>
              <a:ext uri="{FF2B5EF4-FFF2-40B4-BE49-F238E27FC236}">
                <a16:creationId xmlns:a16="http://schemas.microsoft.com/office/drawing/2014/main" id="{5E5601BA-FA0A-412E-B6FC-D33EB5D61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30" y="4296784"/>
            <a:ext cx="2471161" cy="24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04_視野有輔助-倒車更清楚">
            <a:extLst>
              <a:ext uri="{FF2B5EF4-FFF2-40B4-BE49-F238E27FC236}">
                <a16:creationId xmlns:a16="http://schemas.microsoft.com/office/drawing/2014/main" id="{A1A3B859-96C9-4E47-8EB2-885D25F5E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492" y="4296785"/>
            <a:ext cx="2471162" cy="247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465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E38ED-04AF-4E03-89AE-2309590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行政院性別平等會</a:t>
            </a:r>
            <a:br>
              <a:rPr lang="zh-TW" altLang="en-US" sz="3200" dirty="0"/>
            </a:br>
            <a:r>
              <a:rPr lang="en-US" altLang="zh-TW" sz="3200" dirty="0">
                <a:hlinkClick r:id="rId2"/>
              </a:rPr>
              <a:t>https://gec.ey.gov.tw/Page/67773832D19CA96E</a:t>
            </a:r>
            <a:r>
              <a:rPr lang="zh-TW" altLang="en-US" sz="3200" dirty="0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2F0A3F-EFC7-4990-B67A-DE3FA9B8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A7696A-B5F0-4FE7-BB65-8BA59B2F6333}"/>
              </a:ext>
            </a:extLst>
          </p:cNvPr>
          <p:cNvSpPr/>
          <p:nvPr/>
        </p:nvSpPr>
        <p:spPr>
          <a:xfrm>
            <a:off x="10895861" y="306566"/>
            <a:ext cx="12961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6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性別平等宣導</a:t>
            </a:r>
            <a:endParaRPr lang="en-US" altLang="zh-TW" sz="66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4102" name="Picture 6" descr="https://gec.ey.gov.tw/File/C0957A7C8884D666?S=L">
            <a:extLst>
              <a:ext uri="{FF2B5EF4-FFF2-40B4-BE49-F238E27FC236}">
                <a16:creationId xmlns:a16="http://schemas.microsoft.com/office/drawing/2014/main" id="{982BAC88-E84E-4411-92E7-99C2F1A8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3537102" cy="510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gec.ey.gov.tw/File/6BC9473A559EEE27?S=L">
            <a:extLst>
              <a:ext uri="{FF2B5EF4-FFF2-40B4-BE49-F238E27FC236}">
                <a16:creationId xmlns:a16="http://schemas.microsoft.com/office/drawing/2014/main" id="{E488064D-47DF-4135-BE8A-B8B0C4E0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58" y="1690688"/>
            <a:ext cx="6301522" cy="25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gec.ey.gov.tw/File/7D928CE254380E8B?S=L">
            <a:extLst>
              <a:ext uri="{FF2B5EF4-FFF2-40B4-BE49-F238E27FC236}">
                <a16:creationId xmlns:a16="http://schemas.microsoft.com/office/drawing/2014/main" id="{CD49E7E2-6F18-4F01-AA1A-14BBA9249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4309109"/>
            <a:ext cx="2592280" cy="247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A6118BCB-956B-4962-8936-3E5A3DFA9D45}"/>
              </a:ext>
            </a:extLst>
          </p:cNvPr>
          <p:cNvSpPr/>
          <p:nvPr/>
        </p:nvSpPr>
        <p:spPr>
          <a:xfrm>
            <a:off x="4644942" y="4360708"/>
            <a:ext cx="3362715" cy="2427325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8253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8B0550-6037-48FB-8626-A4C171E16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1953</a:t>
            </a:r>
            <a:r>
              <a:rPr lang="zh-TW" altLang="en-US" dirty="0"/>
              <a:t> 教育部防治校園霸凌專區</a:t>
            </a:r>
            <a:br>
              <a:rPr lang="en-US" altLang="zh-TW" dirty="0">
                <a:hlinkClick r:id="rId2"/>
              </a:rPr>
            </a:br>
            <a:r>
              <a:rPr lang="en-US" altLang="zh-TW" dirty="0">
                <a:hlinkClick r:id="rId2"/>
              </a:rPr>
              <a:t>https://bully.moe.edu.tw/index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4467F8F4-2918-46B4-ADBD-A7069A2D37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34" y="1916111"/>
            <a:ext cx="3352287" cy="4741305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B4AFE2B-0FFF-4FC4-80A4-BD65432776DC}"/>
              </a:ext>
            </a:extLst>
          </p:cNvPr>
          <p:cNvSpPr/>
          <p:nvPr/>
        </p:nvSpPr>
        <p:spPr>
          <a:xfrm>
            <a:off x="10733552" y="245011"/>
            <a:ext cx="14584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反霸凌宣導</a:t>
            </a:r>
            <a:endParaRPr lang="en-US" altLang="zh-TW" sz="80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3074" name="Picture 2" descr="https://bully.moe.edu.tw/public/uploads/userfiles/images/20221103004250.jpg">
            <a:extLst>
              <a:ext uri="{FF2B5EF4-FFF2-40B4-BE49-F238E27FC236}">
                <a16:creationId xmlns:a16="http://schemas.microsoft.com/office/drawing/2014/main" id="{B59123B4-88F8-403E-A599-2B0BD0D91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825624"/>
            <a:ext cx="4745854" cy="48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16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D8B0550-6037-48FB-8626-A4C171E16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反毒大本營</a:t>
            </a:r>
            <a:r>
              <a:rPr lang="en-US" altLang="zh-TW" dirty="0"/>
              <a:t>-</a:t>
            </a:r>
            <a:r>
              <a:rPr lang="zh-TW" altLang="en-US" dirty="0"/>
              <a:t>法務部</a:t>
            </a:r>
            <a:br>
              <a:rPr lang="en-US" altLang="zh-TW" dirty="0"/>
            </a:br>
            <a:r>
              <a:rPr lang="en-US" altLang="zh-TW" dirty="0">
                <a:hlinkClick r:id="rId2"/>
              </a:rPr>
              <a:t>https://antidrug.moj.gov.tw/lp-29-1.html</a:t>
            </a:r>
            <a:endParaRPr lang="en-US" altLang="zh-TW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B4AFE2B-0FFF-4FC4-80A4-BD65432776DC}"/>
              </a:ext>
            </a:extLst>
          </p:cNvPr>
          <p:cNvSpPr/>
          <p:nvPr/>
        </p:nvSpPr>
        <p:spPr>
          <a:xfrm>
            <a:off x="10733552" y="245011"/>
            <a:ext cx="145844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反毒宣導</a:t>
            </a:r>
            <a:endParaRPr lang="en-US" altLang="zh-TW" sz="80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5A2B5EBF-94FF-41FD-9FBF-9061BCFCD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60" y="1810802"/>
            <a:ext cx="3431959" cy="4853464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E8F9565-8F19-48EC-B224-1A0E75763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94" y="1810802"/>
            <a:ext cx="3566683" cy="48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34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E38ED-04AF-4E03-89AE-2309590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學生水域運動安全網 </a:t>
            </a:r>
            <a:r>
              <a:rPr lang="en-US" altLang="zh-TW" sz="3200" dirty="0"/>
              <a:t>- </a:t>
            </a:r>
            <a:r>
              <a:rPr lang="zh-TW" altLang="en-US" sz="3200" dirty="0"/>
              <a:t>教育部體育署</a:t>
            </a:r>
            <a:br>
              <a:rPr lang="en-US" altLang="zh-TW" sz="3200" dirty="0"/>
            </a:br>
            <a:r>
              <a:rPr lang="en-US" altLang="zh-TW" sz="3200" dirty="0">
                <a:hlinkClick r:id="rId2"/>
              </a:rPr>
              <a:t>https://reurl.cc/qkmGD3</a:t>
            </a:r>
            <a:r>
              <a:rPr lang="zh-TW" altLang="en-US" sz="3200" dirty="0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2F0A3F-EFC7-4990-B67A-DE3FA9B8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A7696A-B5F0-4FE7-BB65-8BA59B2F6333}"/>
              </a:ext>
            </a:extLst>
          </p:cNvPr>
          <p:cNvSpPr/>
          <p:nvPr/>
        </p:nvSpPr>
        <p:spPr>
          <a:xfrm>
            <a:off x="10895861" y="306566"/>
            <a:ext cx="12961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6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水域安全宣導</a:t>
            </a:r>
            <a:endParaRPr lang="en-US" altLang="zh-TW" sz="66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1026" name="Picture 2" descr="https://deb31d15-a-19a6caf1-s-sites.googlegroups.com/a/mail.rhps.tyc.edu.tw/103xun-dao-chu/zhu-ce-zu-zhang-zhang-jia-qi/shui-yu-an-quan-xuan-dao/safedm2.jpg?attachauth=ANoY7cqhACeVNI6vyOdu4aKGibMjkvDeRAJP949ZVUZQFEmZKZYPUlwUN1zfjO2utkCJQTjtg4wVd89mi2YEZJnwG9Kq-YUZ5jInBWiMbwQdm0wmjm9LyfLaQvFf16SCWtR2Q5xt_QR9_DEzWromgoZDoaIkKXwacW2_mJilSV_GB_rb9XjqKwQkMXWZBqtVV3TcLnKOhfYWHUOPozz6YrQw6pfZUnN-aRWAmTQkTiiQMKibuhMHGRgfYcUpf_fLsHJ8BRqaZ1w3o7pnmYDZJSMrlq5iuBtoAiRqneM2mSRzH2g2XeDqOJs%3D&amp;attredirects=0">
            <a:extLst>
              <a:ext uri="{FF2B5EF4-FFF2-40B4-BE49-F238E27FC236}">
                <a16:creationId xmlns:a16="http://schemas.microsoft.com/office/drawing/2014/main" id="{95F29738-A902-4839-B042-E9FABA2A9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2" y="1825624"/>
            <a:ext cx="5166804" cy="485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FC722B1-AA03-4F5E-94EF-A1ACB88F2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687" y="1825623"/>
            <a:ext cx="5285174" cy="485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E38ED-04AF-4E03-89AE-2309590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「消防災館」 </a:t>
            </a:r>
            <a:r>
              <a:rPr lang="en-US" altLang="zh-TW" sz="3200" dirty="0"/>
              <a:t>- </a:t>
            </a:r>
            <a:r>
              <a:rPr lang="zh-TW" altLang="en-US" sz="3200" dirty="0"/>
              <a:t>內政部消防署</a:t>
            </a:r>
            <a:br>
              <a:rPr lang="en-US" altLang="zh-TW" sz="3200" dirty="0"/>
            </a:br>
            <a:r>
              <a:rPr lang="en-US" altLang="zh-TW" sz="3200" dirty="0">
                <a:hlinkClick r:id="rId2"/>
              </a:rPr>
              <a:t>https://reurl.cc/qkmGD3</a:t>
            </a:r>
            <a:r>
              <a:rPr lang="zh-TW" altLang="en-US" sz="3200" dirty="0"/>
              <a:t> 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2F0A3F-EFC7-4990-B67A-DE3FA9B8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A7696A-B5F0-4FE7-BB65-8BA59B2F6333}"/>
              </a:ext>
            </a:extLst>
          </p:cNvPr>
          <p:cNvSpPr/>
          <p:nvPr/>
        </p:nvSpPr>
        <p:spPr>
          <a:xfrm>
            <a:off x="10895861" y="306566"/>
            <a:ext cx="12961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6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防災安全宣導</a:t>
            </a:r>
            <a:endParaRPr lang="en-US" altLang="zh-TW" sz="66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55DDCCA-4E62-4F26-AE4C-B6CBB11EB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54" y="1690688"/>
            <a:ext cx="5194713" cy="50252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4EED8DF-1BC5-4BCB-B071-E97037F90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972" y="-29280"/>
            <a:ext cx="4623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23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E38ED-04AF-4E03-89AE-2309590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「颱風居家防災食物準備指引」</a:t>
            </a:r>
            <a:br>
              <a:rPr lang="en-US" altLang="zh-TW" sz="3200" dirty="0"/>
            </a:br>
            <a:r>
              <a:rPr lang="en-US" altLang="zh-TW" sz="3200" dirty="0">
                <a:hlinkClick r:id="rId2"/>
              </a:rPr>
              <a:t>https://is.gd/lE8HVO</a:t>
            </a:r>
            <a:r>
              <a:rPr lang="en-US" altLang="zh-TW" sz="3200" dirty="0"/>
              <a:t> </a:t>
            </a:r>
            <a:endParaRPr lang="zh-TW" altLang="en-US" sz="3200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0047F515-0C42-1F7F-46F0-3D841BFF8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51" y="306566"/>
            <a:ext cx="4163954" cy="6244868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6A7696A-B5F0-4FE7-BB65-8BA59B2F6333}"/>
              </a:ext>
            </a:extLst>
          </p:cNvPr>
          <p:cNvSpPr/>
          <p:nvPr/>
        </p:nvSpPr>
        <p:spPr>
          <a:xfrm>
            <a:off x="10895861" y="306566"/>
            <a:ext cx="12961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6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防災安全宣導</a:t>
            </a:r>
            <a:endParaRPr lang="en-US" altLang="zh-TW" sz="66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7D2FF30-83EF-65C2-EE55-B8B5C64D6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48" y="1749247"/>
            <a:ext cx="6133039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27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E38ED-04AF-4E03-89AE-2309590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2F0A3F-EFC7-4990-B67A-DE3FA9B8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A7696A-B5F0-4FE7-BB65-8BA59B2F6333}"/>
              </a:ext>
            </a:extLst>
          </p:cNvPr>
          <p:cNvSpPr/>
          <p:nvPr/>
        </p:nvSpPr>
        <p:spPr>
          <a:xfrm>
            <a:off x="10895861" y="306566"/>
            <a:ext cx="129613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登革熱預防宣導</a:t>
            </a:r>
            <a:endParaRPr lang="en-US" altLang="zh-TW" sz="60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45BECC4-EC62-F571-1EAC-067CB162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057661" cy="472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83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 165"/>
          <p:cNvSpPr/>
          <p:nvPr/>
        </p:nvSpPr>
        <p:spPr>
          <a:xfrm>
            <a:off x="3064510" y="1725295"/>
            <a:ext cx="6628130" cy="638175"/>
          </a:xfrm>
          <a:prstGeom prst="rect">
            <a:avLst/>
          </a:prstGeom>
          <a:noFill/>
          <a:ln w="28575">
            <a:solidFill>
              <a:srgbClr val="B1A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 165"/>
          <p:cNvSpPr/>
          <p:nvPr/>
        </p:nvSpPr>
        <p:spPr>
          <a:xfrm>
            <a:off x="3064510" y="3429000"/>
            <a:ext cx="6628130" cy="638175"/>
          </a:xfrm>
          <a:prstGeom prst="rect">
            <a:avLst/>
          </a:prstGeom>
          <a:noFill/>
          <a:ln w="28575">
            <a:solidFill>
              <a:srgbClr val="B1A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 165"/>
          <p:cNvSpPr/>
          <p:nvPr/>
        </p:nvSpPr>
        <p:spPr>
          <a:xfrm>
            <a:off x="3064510" y="4351020"/>
            <a:ext cx="6628130" cy="638175"/>
          </a:xfrm>
          <a:prstGeom prst="rect">
            <a:avLst/>
          </a:prstGeom>
          <a:noFill/>
          <a:ln w="28575">
            <a:solidFill>
              <a:srgbClr val="B1A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881380" y="687705"/>
            <a:ext cx="3488690" cy="476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CONTENTS</a:t>
            </a:r>
          </a:p>
        </p:txBody>
      </p:sp>
      <p:sp>
        <p:nvSpPr>
          <p:cNvPr id="184" name=" 184"/>
          <p:cNvSpPr/>
          <p:nvPr/>
        </p:nvSpPr>
        <p:spPr>
          <a:xfrm>
            <a:off x="3332173" y="1761173"/>
            <a:ext cx="566420" cy="566420"/>
          </a:xfrm>
          <a:prstGeom prst="ellipse">
            <a:avLst/>
          </a:prstGeom>
          <a:solidFill>
            <a:srgbClr val="B1A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70960" y="1733550"/>
            <a:ext cx="5439410" cy="5970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頒獎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sp>
        <p:nvSpPr>
          <p:cNvPr id="87" name="文本框 18"/>
          <p:cNvSpPr txBox="1"/>
          <p:nvPr/>
        </p:nvSpPr>
        <p:spPr>
          <a:xfrm>
            <a:off x="3376717" y="1844340"/>
            <a:ext cx="477332" cy="4058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en-US" altLang="zh-CN" sz="2300" dirty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</a:p>
        </p:txBody>
      </p:sp>
      <p:sp>
        <p:nvSpPr>
          <p:cNvPr id="6" name=" 184"/>
          <p:cNvSpPr/>
          <p:nvPr/>
        </p:nvSpPr>
        <p:spPr>
          <a:xfrm>
            <a:off x="3332173" y="3464878"/>
            <a:ext cx="566420" cy="566420"/>
          </a:xfrm>
          <a:prstGeom prst="ellipse">
            <a:avLst/>
          </a:prstGeom>
          <a:solidFill>
            <a:srgbClr val="B1A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70960" y="4315143"/>
            <a:ext cx="5439410" cy="5970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友善校園宣導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sp>
        <p:nvSpPr>
          <p:cNvPr id="8" name="文本框 18"/>
          <p:cNvSpPr txBox="1"/>
          <p:nvPr/>
        </p:nvSpPr>
        <p:spPr>
          <a:xfrm>
            <a:off x="3376717" y="3545147"/>
            <a:ext cx="477332" cy="40449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en-US" altLang="zh-CN" sz="2300" dirty="0">
                <a:solidFill>
                  <a:schemeClr val="bg1"/>
                </a:solidFill>
                <a:latin typeface="Impact" panose="020B0806030902050204" pitchFamily="34" charset="0"/>
              </a:rPr>
              <a:t>0</a:t>
            </a:r>
            <a:r>
              <a:rPr lang="en-US" altLang="zh-TW" sz="2300" dirty="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  <a:endParaRPr lang="en-US" altLang="zh-CN" sz="2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 184"/>
          <p:cNvSpPr/>
          <p:nvPr/>
        </p:nvSpPr>
        <p:spPr>
          <a:xfrm>
            <a:off x="3332173" y="4386898"/>
            <a:ext cx="566420" cy="566420"/>
          </a:xfrm>
          <a:prstGeom prst="ellipse">
            <a:avLst/>
          </a:prstGeom>
          <a:solidFill>
            <a:srgbClr val="B1A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54049" y="3407316"/>
            <a:ext cx="5439410" cy="5970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各處室報告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sp>
        <p:nvSpPr>
          <p:cNvPr id="11" name="文本框 18"/>
          <p:cNvSpPr txBox="1"/>
          <p:nvPr/>
        </p:nvSpPr>
        <p:spPr>
          <a:xfrm>
            <a:off x="3376717" y="4467167"/>
            <a:ext cx="477332" cy="404495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en-US" altLang="zh-CN" sz="2300" dirty="0">
                <a:solidFill>
                  <a:schemeClr val="bg1"/>
                </a:solidFill>
                <a:latin typeface="Impact" panose="020B0806030902050204" pitchFamily="34" charset="0"/>
              </a:rPr>
              <a:t>0</a:t>
            </a:r>
            <a:r>
              <a:rPr lang="en-US" altLang="zh-TW" sz="2300" dirty="0">
                <a:solidFill>
                  <a:schemeClr val="bg1"/>
                </a:solidFill>
                <a:latin typeface="Impact" panose="020B0806030902050204" pitchFamily="34" charset="0"/>
              </a:rPr>
              <a:t>4</a:t>
            </a:r>
            <a:endParaRPr lang="en-US" altLang="zh-CN" sz="2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 165">
            <a:extLst>
              <a:ext uri="{FF2B5EF4-FFF2-40B4-BE49-F238E27FC236}">
                <a16:creationId xmlns:a16="http://schemas.microsoft.com/office/drawing/2014/main" id="{7E040F00-2710-4868-3655-C1CA22F87754}"/>
              </a:ext>
            </a:extLst>
          </p:cNvPr>
          <p:cNvSpPr/>
          <p:nvPr/>
        </p:nvSpPr>
        <p:spPr>
          <a:xfrm>
            <a:off x="3064510" y="2603183"/>
            <a:ext cx="6628130" cy="638175"/>
          </a:xfrm>
          <a:prstGeom prst="rect">
            <a:avLst/>
          </a:prstGeom>
          <a:noFill/>
          <a:ln w="28575">
            <a:solidFill>
              <a:srgbClr val="B1A9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 184">
            <a:extLst>
              <a:ext uri="{FF2B5EF4-FFF2-40B4-BE49-F238E27FC236}">
                <a16:creationId xmlns:a16="http://schemas.microsoft.com/office/drawing/2014/main" id="{DE59DE09-8B54-8BA4-03BC-1C883FFC257F}"/>
              </a:ext>
            </a:extLst>
          </p:cNvPr>
          <p:cNvSpPr/>
          <p:nvPr/>
        </p:nvSpPr>
        <p:spPr>
          <a:xfrm>
            <a:off x="3332173" y="2639061"/>
            <a:ext cx="566420" cy="566420"/>
          </a:xfrm>
          <a:prstGeom prst="ellipse">
            <a:avLst/>
          </a:prstGeom>
          <a:solidFill>
            <a:srgbClr val="B1A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A5507B14-6850-2EF1-E2A7-84AAD617E395}"/>
              </a:ext>
            </a:extLst>
          </p:cNvPr>
          <p:cNvSpPr txBox="1"/>
          <p:nvPr/>
        </p:nvSpPr>
        <p:spPr>
          <a:xfrm>
            <a:off x="3870960" y="2611438"/>
            <a:ext cx="5439410" cy="5970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校長致詞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8D06CEC7-C601-D6A5-3F08-119F63DA4DB1}"/>
              </a:ext>
            </a:extLst>
          </p:cNvPr>
          <p:cNvSpPr txBox="1"/>
          <p:nvPr/>
        </p:nvSpPr>
        <p:spPr>
          <a:xfrm>
            <a:off x="3376717" y="2722228"/>
            <a:ext cx="477332" cy="405881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ctr"/>
            <a:r>
              <a:rPr lang="en-US" altLang="zh-CN" sz="2300" dirty="0">
                <a:solidFill>
                  <a:schemeClr val="bg1"/>
                </a:solidFill>
                <a:latin typeface="Impact" panose="020B0806030902050204" pitchFamily="34" charset="0"/>
              </a:rPr>
              <a:t>0</a:t>
            </a:r>
            <a:r>
              <a:rPr lang="en-US" altLang="zh-TW" sz="2300" dirty="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  <a:endParaRPr lang="en-US" altLang="zh-CN" sz="23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096000" y="740516"/>
            <a:ext cx="1102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金梅印篆體" panose="02010609000101010101" pitchFamily="49" charset="-120"/>
              </a:rPr>
              <a:t>重要</a:t>
            </a:r>
            <a:endParaRPr lang="en-US" altLang="zh-TW" sz="80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金梅印篆體" panose="02010609000101010101" pitchFamily="49" charset="-120"/>
            </a:endParaRPr>
          </a:p>
        </p:txBody>
      </p:sp>
      <p:pic>
        <p:nvPicPr>
          <p:cNvPr id="6" name="图片 5" descr="5de101964d001b5eb0b8e18458c80e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632" y="5395329"/>
            <a:ext cx="572770" cy="7632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1AEE55E-881E-4844-BAC7-053C976690D8}"/>
              </a:ext>
            </a:extLst>
          </p:cNvPr>
          <p:cNvSpPr/>
          <p:nvPr/>
        </p:nvSpPr>
        <p:spPr>
          <a:xfrm>
            <a:off x="4833201" y="2714457"/>
            <a:ext cx="11029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金梅印篆體" panose="02010609000101010101" pitchFamily="49" charset="-120"/>
              </a:rPr>
              <a:t>行事曆</a:t>
            </a:r>
            <a:endParaRPr lang="zh-TW" altLang="en-US" sz="8000" dirty="0">
              <a:ea typeface="金梅印篆體" panose="02010609000101010101" pitchFamily="49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1FCBF9A-F122-45E4-33E5-2B0219107D53}"/>
              </a:ext>
            </a:extLst>
          </p:cNvPr>
          <p:cNvSpPr txBox="1"/>
          <p:nvPr/>
        </p:nvSpPr>
        <p:spPr>
          <a:xfrm>
            <a:off x="7198995" y="740516"/>
            <a:ext cx="62809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altLang="zh-TW" sz="18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r>
              <a:rPr lang="zh-TW" altLang="en-US" sz="2400" b="1" kern="8400" spc="840" dirty="0">
                <a:solidFill>
                  <a:srgbClr val="030303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</a:rPr>
              <a:t>重</a:t>
            </a:r>
            <a:endParaRPr lang="en-US" altLang="zh-TW" sz="24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endParaRPr lang="en-US" altLang="zh-TW" sz="24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endParaRPr lang="en-US" altLang="zh-TW" sz="24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endParaRPr lang="en-US" altLang="zh-TW" sz="24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r>
              <a:rPr lang="zh-TW" altLang="en-US" sz="2400" b="1" kern="8400" spc="840" dirty="0">
                <a:solidFill>
                  <a:srgbClr val="030303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</a:rPr>
              <a:t>要</a:t>
            </a:r>
            <a:endParaRPr lang="en-US" altLang="zh-TW" sz="24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1927E2B-A2E0-8AEE-2CB1-79DC9B44C541}"/>
              </a:ext>
            </a:extLst>
          </p:cNvPr>
          <p:cNvSpPr txBox="1"/>
          <p:nvPr/>
        </p:nvSpPr>
        <p:spPr>
          <a:xfrm>
            <a:off x="5936196" y="3028717"/>
            <a:ext cx="557074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altLang="zh-TW" sz="14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r>
              <a:rPr lang="zh-TW" altLang="en-US" sz="1800" b="1" kern="8400" spc="840" dirty="0">
                <a:solidFill>
                  <a:srgbClr val="030303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</a:rPr>
              <a:t>行</a:t>
            </a:r>
            <a:endParaRPr lang="en-US" altLang="zh-TW" sz="18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endParaRPr lang="en-US" altLang="zh-TW" sz="18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endParaRPr lang="en-US" altLang="zh-TW" sz="18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endParaRPr lang="en-US" altLang="zh-TW" sz="18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r>
              <a:rPr lang="zh-TW" altLang="en-US" sz="1800" b="1" kern="8400" spc="840" dirty="0">
                <a:solidFill>
                  <a:srgbClr val="030303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</a:rPr>
              <a:t>事</a:t>
            </a:r>
            <a:endParaRPr lang="en-US" altLang="zh-TW" sz="18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endParaRPr lang="en-US" altLang="zh-TW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endParaRPr lang="en-US" altLang="zh-TW" sz="18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endParaRPr lang="en-US" altLang="zh-TW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endParaRPr lang="en-US" altLang="zh-TW" sz="18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  <a:p>
            <a:pPr algn="l"/>
            <a:r>
              <a:rPr lang="zh-TW" altLang="en-US" sz="1800" b="1" kern="8400" spc="840" dirty="0">
                <a:solidFill>
                  <a:srgbClr val="030303"/>
                </a:solidFill>
                <a:latin typeface="王漢宗中行書繁" panose="02000500000000000000" pitchFamily="2" charset="-120"/>
                <a:ea typeface="王漢宗中行書繁" panose="02000500000000000000" pitchFamily="2" charset="-120"/>
              </a:rPr>
              <a:t>曆</a:t>
            </a:r>
            <a:endParaRPr lang="en-US" altLang="zh-TW" sz="1800" b="1" kern="8400" spc="840" dirty="0">
              <a:solidFill>
                <a:srgbClr val="030303"/>
              </a:solidFill>
              <a:latin typeface="王漢宗中行書繁" panose="02000500000000000000" pitchFamily="2" charset="-120"/>
              <a:ea typeface="王漢宗中行書繁" panose="02000500000000000000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0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4D9FBF-AE13-7C80-ED61-D69CF813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ＰＯＰ－４" panose="020B0609010101010101" pitchFamily="49" charset="-120"/>
                <a:ea typeface="文鼎ＰＯＰ－４" panose="020B0609010101010101" pitchFamily="49" charset="-120"/>
                <a:cs typeface="文鼎ＰＯＰ－４" panose="020B0609010101010101" pitchFamily="49" charset="-120"/>
              </a:rPr>
              <a:t>暑期</a:t>
            </a:r>
            <a:r>
              <a:rPr lang="en-US" altLang="zh-TW" dirty="0">
                <a:latin typeface="文鼎ＰＯＰ－４" panose="020B0609010101010101" pitchFamily="49" charset="-120"/>
                <a:ea typeface="文鼎ＰＯＰ－４" panose="020B0609010101010101" pitchFamily="49" charset="-120"/>
                <a:cs typeface="文鼎ＰＯＰ－４" panose="020B0609010101010101" pitchFamily="49" charset="-120"/>
              </a:rPr>
              <a:t>-</a:t>
            </a:r>
            <a:r>
              <a:rPr lang="zh-TW" altLang="en-US" dirty="0">
                <a:latin typeface="文鼎ＰＯＰ－４" panose="020B0609010101010101" pitchFamily="49" charset="-120"/>
                <a:ea typeface="文鼎ＰＯＰ－４" panose="020B0609010101010101" pitchFamily="49" charset="-120"/>
                <a:cs typeface="文鼎ＰＯＰ－４" panose="020B0609010101010101" pitchFamily="49" charset="-120"/>
              </a:rPr>
              <a:t>重要行事曆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982B96A-9BC2-43C6-FFA8-C5B34E564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327214"/>
              </p:ext>
            </p:extLst>
          </p:nvPr>
        </p:nvGraphicFramePr>
        <p:xfrm>
          <a:off x="838192" y="1850640"/>
          <a:ext cx="10515601" cy="4559040"/>
        </p:xfrm>
        <a:graphic>
          <a:graphicData uri="http://schemas.openxmlformats.org/drawingml/2006/table">
            <a:tbl>
              <a:tblPr/>
              <a:tblGrid>
                <a:gridCol w="927728">
                  <a:extLst>
                    <a:ext uri="{9D8B030D-6E8A-4147-A177-3AD203B41FA5}">
                      <a16:colId xmlns:a16="http://schemas.microsoft.com/office/drawing/2014/main" val="561590110"/>
                    </a:ext>
                  </a:extLst>
                </a:gridCol>
                <a:gridCol w="1027777">
                  <a:extLst>
                    <a:ext uri="{9D8B030D-6E8A-4147-A177-3AD203B41FA5}">
                      <a16:colId xmlns:a16="http://schemas.microsoft.com/office/drawing/2014/main" val="921438305"/>
                    </a:ext>
                  </a:extLst>
                </a:gridCol>
                <a:gridCol w="620724">
                  <a:extLst>
                    <a:ext uri="{9D8B030D-6E8A-4147-A177-3AD203B41FA5}">
                      <a16:colId xmlns:a16="http://schemas.microsoft.com/office/drawing/2014/main" val="2302912707"/>
                    </a:ext>
                  </a:extLst>
                </a:gridCol>
                <a:gridCol w="620724">
                  <a:extLst>
                    <a:ext uri="{9D8B030D-6E8A-4147-A177-3AD203B41FA5}">
                      <a16:colId xmlns:a16="http://schemas.microsoft.com/office/drawing/2014/main" val="801095669"/>
                    </a:ext>
                  </a:extLst>
                </a:gridCol>
                <a:gridCol w="620724">
                  <a:extLst>
                    <a:ext uri="{9D8B030D-6E8A-4147-A177-3AD203B41FA5}">
                      <a16:colId xmlns:a16="http://schemas.microsoft.com/office/drawing/2014/main" val="3660285674"/>
                    </a:ext>
                  </a:extLst>
                </a:gridCol>
                <a:gridCol w="620724">
                  <a:extLst>
                    <a:ext uri="{9D8B030D-6E8A-4147-A177-3AD203B41FA5}">
                      <a16:colId xmlns:a16="http://schemas.microsoft.com/office/drawing/2014/main" val="3050233234"/>
                    </a:ext>
                  </a:extLst>
                </a:gridCol>
                <a:gridCol w="620724">
                  <a:extLst>
                    <a:ext uri="{9D8B030D-6E8A-4147-A177-3AD203B41FA5}">
                      <a16:colId xmlns:a16="http://schemas.microsoft.com/office/drawing/2014/main" val="3914011758"/>
                    </a:ext>
                  </a:extLst>
                </a:gridCol>
                <a:gridCol w="620724">
                  <a:extLst>
                    <a:ext uri="{9D8B030D-6E8A-4147-A177-3AD203B41FA5}">
                      <a16:colId xmlns:a16="http://schemas.microsoft.com/office/drawing/2014/main" val="1047703793"/>
                    </a:ext>
                  </a:extLst>
                </a:gridCol>
                <a:gridCol w="620724">
                  <a:extLst>
                    <a:ext uri="{9D8B030D-6E8A-4147-A177-3AD203B41FA5}">
                      <a16:colId xmlns:a16="http://schemas.microsoft.com/office/drawing/2014/main" val="2096325385"/>
                    </a:ext>
                  </a:extLst>
                </a:gridCol>
                <a:gridCol w="4215028">
                  <a:extLst>
                    <a:ext uri="{9D8B030D-6E8A-4147-A177-3AD203B41FA5}">
                      <a16:colId xmlns:a16="http://schemas.microsoft.com/office/drawing/2014/main" val="2578911575"/>
                    </a:ext>
                  </a:extLst>
                </a:gridCol>
              </a:tblGrid>
              <a:tr h="4559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月份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週別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日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四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五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20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576824"/>
                  </a:ext>
                </a:extLst>
              </a:tr>
              <a:tr h="45590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暑</a:t>
                      </a:r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814971"/>
                  </a:ext>
                </a:extLst>
              </a:tr>
              <a:tr h="4559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暑</a:t>
                      </a:r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963460"/>
                  </a:ext>
                </a:extLst>
              </a:tr>
              <a:tr h="4559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暑</a:t>
                      </a:r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17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暑期課程開始、石鼓園區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全日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全校 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8155389"/>
                  </a:ext>
                </a:extLst>
              </a:tr>
              <a:tr h="4559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暑</a:t>
                      </a:r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427325"/>
                  </a:ext>
                </a:extLst>
              </a:tr>
              <a:tr h="45590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暑</a:t>
                      </a:r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339757"/>
                  </a:ext>
                </a:extLst>
              </a:tr>
              <a:tr h="4559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暑</a:t>
                      </a:r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647079"/>
                  </a:ext>
                </a:extLst>
              </a:tr>
              <a:tr h="4559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暑</a:t>
                      </a:r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18 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全日</a:t>
                      </a:r>
                      <a:r>
                        <a:rPr kumimoji="0" lang="en-US" altLang="zh-TW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全校 高雄科工館參訪活動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926698"/>
                  </a:ext>
                </a:extLst>
              </a:tr>
              <a:tr h="4559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暑</a:t>
                      </a:r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2178661"/>
                  </a:ext>
                </a:extLst>
              </a:tr>
              <a:tr h="45590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30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  <a:r>
                        <a:rPr kumimoji="0" lang="zh-TW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開學日並正式上課</a:t>
                      </a:r>
                      <a:endParaRPr kumimoji="0" lang="zh-TW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6828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541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4D9FBF-AE13-7C80-ED61-D69CF813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文鼎ＰＯＰ－４" panose="020B0609010101010101" pitchFamily="49" charset="-120"/>
                <a:ea typeface="文鼎ＰＯＰ－４" panose="020B0609010101010101" pitchFamily="49" charset="-120"/>
                <a:cs typeface="文鼎ＰＯＰ－４" panose="020B0609010101010101" pitchFamily="49" charset="-120"/>
              </a:rPr>
              <a:t>暑期</a:t>
            </a:r>
            <a:r>
              <a:rPr lang="en-US" altLang="zh-TW" dirty="0">
                <a:latin typeface="文鼎ＰＯＰ－４" panose="020B0609010101010101" pitchFamily="49" charset="-120"/>
                <a:ea typeface="文鼎ＰＯＰ－４" panose="020B0609010101010101" pitchFamily="49" charset="-120"/>
                <a:cs typeface="文鼎ＰＯＰ－４" panose="020B0609010101010101" pitchFamily="49" charset="-120"/>
              </a:rPr>
              <a:t>-</a:t>
            </a:r>
            <a:r>
              <a:rPr lang="zh-TW" altLang="en-US" dirty="0">
                <a:latin typeface="文鼎ＰＯＰ－４" panose="020B0609010101010101" pitchFamily="49" charset="-120"/>
                <a:ea typeface="文鼎ＰＯＰ－４" panose="020B0609010101010101" pitchFamily="49" charset="-120"/>
                <a:cs typeface="文鼎ＰＯＰ－４" panose="020B0609010101010101" pitchFamily="49" charset="-120"/>
              </a:rPr>
              <a:t>重要提醒事項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55DA311-23FC-BB5C-277D-4BE2444A937C}"/>
              </a:ext>
            </a:extLst>
          </p:cNvPr>
          <p:cNvSpPr/>
          <p:nvPr/>
        </p:nvSpPr>
        <p:spPr bwMode="auto">
          <a:xfrm>
            <a:off x="838200" y="1536700"/>
            <a:ext cx="10515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latin typeface="華康少女文字W7" pitchFamily="81" charset="-120"/>
                <a:ea typeface="華康少女文字W7" pitchFamily="81" charset="-120"/>
              </a:rPr>
              <a:t>保持正常作息</a:t>
            </a:r>
            <a:endParaRPr kumimoji="0" lang="en-US" altLang="zh-TW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latin typeface="華康少女文字W7" pitchFamily="81" charset="-120"/>
              <a:ea typeface="華康少女文字W7" pitchFamily="81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latin typeface="華康少女文字W7" pitchFamily="81" charset="-120"/>
                <a:ea typeface="華康少女文字W7" pitchFamily="81" charset="-120"/>
              </a:rPr>
              <a:t>多運動不熬夜</a:t>
            </a:r>
            <a:endParaRPr kumimoji="0" lang="en-US" altLang="zh-TW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latin typeface="華康少女文字W7" pitchFamily="81" charset="-120"/>
              <a:ea typeface="華康少女文字W7" pitchFamily="81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latin typeface="華康少女文字W7" pitchFamily="81" charset="-120"/>
                <a:ea typeface="華康少女文字W7" pitchFamily="81" charset="-120"/>
              </a:rPr>
              <a:t>開心放假</a:t>
            </a:r>
            <a:r>
              <a:rPr kumimoji="0" lang="en-US" altLang="zh-TW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7030A0"/>
                </a:solidFill>
                <a:latin typeface="華康少女文字W7" pitchFamily="81" charset="-120"/>
                <a:ea typeface="華康少女文字W7" pitchFamily="81" charset="-120"/>
              </a:rPr>
              <a:t>!!</a:t>
            </a:r>
            <a:endParaRPr kumimoji="0" lang="zh-CN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7030A0"/>
              </a:solidFill>
              <a:latin typeface="華康少女文字W7" pitchFamily="81" charset="-120"/>
              <a:ea typeface="華康少女文字W7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286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34B76C-CCA4-4B1C-923B-3B6622966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78C50E-086E-4818-9D5A-63E8F0C8B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zh-TW" altLang="en-US" sz="6000" b="1" dirty="0">
                <a:solidFill>
                  <a:srgbClr val="CC00CC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發揮你的創意，</a:t>
            </a:r>
            <a:endParaRPr lang="en-US" altLang="zh-TW" sz="6000" b="1" dirty="0">
              <a:solidFill>
                <a:srgbClr val="CC00CC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  <a:p>
            <a:pPr algn="ctr">
              <a:buNone/>
            </a:pPr>
            <a:r>
              <a:rPr lang="zh-TW" altLang="en-US" sz="6000" b="1" dirty="0">
                <a:solidFill>
                  <a:srgbClr val="CC00CC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盡力扮演好每個自己。</a:t>
            </a:r>
            <a:endParaRPr lang="en-US" altLang="zh-TW" sz="6000" b="1" dirty="0">
              <a:solidFill>
                <a:srgbClr val="CC00CC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  <a:p>
            <a:pPr algn="ctr">
              <a:buNone/>
            </a:pPr>
            <a:r>
              <a:rPr lang="zh-TW" altLang="en-US" sz="6000" b="1" dirty="0">
                <a:solidFill>
                  <a:srgbClr val="CC00CC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 </a:t>
            </a:r>
            <a:r>
              <a:rPr lang="en-US" altLang="zh-TW" sz="6000" b="1" dirty="0">
                <a:solidFill>
                  <a:srgbClr val="CC00CC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~~</a:t>
            </a:r>
            <a:r>
              <a:rPr lang="zh-TW" altLang="en-US" sz="6000" b="1" dirty="0">
                <a:solidFill>
                  <a:srgbClr val="CC00CC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沒有任何人能阻止你讓自己變得更好</a:t>
            </a:r>
            <a:r>
              <a:rPr lang="en-US" altLang="zh-TW" sz="6000" b="1" dirty="0">
                <a:solidFill>
                  <a:srgbClr val="CC00CC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~~</a:t>
            </a:r>
            <a:endParaRPr lang="zh-TW" altLang="en-US" sz="6000" b="1" dirty="0">
              <a:solidFill>
                <a:srgbClr val="CC00CC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5099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5586095" y="1310005"/>
            <a:ext cx="1102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8000" b="1" kern="8400" spc="840" dirty="0">
                <a:solidFill>
                  <a:srgbClr val="030303"/>
                </a:solidFill>
                <a:latin typeface="华文中宋" panose="02010600040101010101" charset="-122"/>
                <a:ea typeface="华文中宋" panose="02010600040101010101" charset="-122"/>
              </a:rPr>
              <a:t>謝</a:t>
            </a:r>
            <a:endParaRPr lang="zh-CN" altLang="en-US" sz="8000" b="1" kern="8400" spc="840" dirty="0">
              <a:solidFill>
                <a:srgbClr val="030303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07430" y="2308860"/>
            <a:ext cx="1102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8000" b="1" kern="8400" spc="840" dirty="0">
                <a:solidFill>
                  <a:srgbClr val="030303"/>
                </a:solidFill>
                <a:latin typeface="华文中宋" panose="02010600040101010101" charset="-122"/>
                <a:ea typeface="华文中宋" panose="02010600040101010101" charset="-122"/>
              </a:rPr>
              <a:t>謝</a:t>
            </a:r>
            <a:endParaRPr lang="zh-CN" altLang="en-US" sz="8000" b="1" kern="8400" spc="840" dirty="0">
              <a:solidFill>
                <a:srgbClr val="030303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6" name="图片 5" descr="5de101964d001b5eb0b8e18458c80e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50" y="3491865"/>
            <a:ext cx="572770" cy="763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E38ED-04AF-4E03-89AE-2309590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2F0A3F-EFC7-4990-B67A-DE3FA9B8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A7696A-B5F0-4FE7-BB65-8BA59B2F6333}"/>
              </a:ext>
            </a:extLst>
          </p:cNvPr>
          <p:cNvSpPr/>
          <p:nvPr/>
        </p:nvSpPr>
        <p:spPr>
          <a:xfrm>
            <a:off x="10895861" y="306566"/>
            <a:ext cx="12961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6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交通安全宣導</a:t>
            </a:r>
            <a:endParaRPr lang="en-US" altLang="zh-TW" sz="66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96C09B0-9F5D-4B96-A38A-16591A09C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37" y="365125"/>
            <a:ext cx="5528107" cy="585369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26D2044-A9F7-D889-2D3D-7686BEAA1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125"/>
            <a:ext cx="4686670" cy="58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48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E38ED-04AF-4E03-89AE-2309590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2F0A3F-EFC7-4990-B67A-DE3FA9B8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A7696A-B5F0-4FE7-BB65-8BA59B2F6333}"/>
              </a:ext>
            </a:extLst>
          </p:cNvPr>
          <p:cNvSpPr/>
          <p:nvPr/>
        </p:nvSpPr>
        <p:spPr>
          <a:xfrm>
            <a:off x="10895861" y="306566"/>
            <a:ext cx="12961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6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交通安全宣導</a:t>
            </a:r>
            <a:endParaRPr lang="en-US" altLang="zh-TW" sz="66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1026" name="Picture 2" descr="02_車與車的號誌化路口">
            <a:extLst>
              <a:ext uri="{FF2B5EF4-FFF2-40B4-BE49-F238E27FC236}">
                <a16:creationId xmlns:a16="http://schemas.microsoft.com/office/drawing/2014/main" id="{3432AE3C-2B56-371C-E384-AB1F9E085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29" y="365125"/>
            <a:ext cx="5225249" cy="596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2F2E36-7BE8-E683-D366-B6010249E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474" y="365125"/>
            <a:ext cx="4949301" cy="596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06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E38ED-04AF-4E03-89AE-2309590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2F0A3F-EFC7-4990-B67A-DE3FA9B8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A7696A-B5F0-4FE7-BB65-8BA59B2F6333}"/>
              </a:ext>
            </a:extLst>
          </p:cNvPr>
          <p:cNvSpPr/>
          <p:nvPr/>
        </p:nvSpPr>
        <p:spPr>
          <a:xfrm>
            <a:off x="10895861" y="306566"/>
            <a:ext cx="12961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6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交通安全宣導</a:t>
            </a:r>
            <a:endParaRPr lang="en-US" altLang="zh-TW" sz="66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2050" name="Picture 2" descr="04_車與車的非號誌化路口 (如何判斷支道、幹道)">
            <a:extLst>
              <a:ext uri="{FF2B5EF4-FFF2-40B4-BE49-F238E27FC236}">
                <a16:creationId xmlns:a16="http://schemas.microsoft.com/office/drawing/2014/main" id="{763ADA13-4A83-861C-DC8C-869D43962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3" y="355337"/>
            <a:ext cx="5317725" cy="582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05_車與車的非號誌化路口 (無劃分支幹道)">
            <a:extLst>
              <a:ext uri="{FF2B5EF4-FFF2-40B4-BE49-F238E27FC236}">
                <a16:creationId xmlns:a16="http://schemas.microsoft.com/office/drawing/2014/main" id="{EDC8CC3B-5A9E-0E5F-C96C-2BD7533D6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363" y="355336"/>
            <a:ext cx="5116498" cy="582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523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2E38ED-04AF-4E03-89AE-2309590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zh-TW" altLang="en-US" sz="32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2F0A3F-EFC7-4990-B67A-DE3FA9B8B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A7696A-B5F0-4FE7-BB65-8BA59B2F6333}"/>
              </a:ext>
            </a:extLst>
          </p:cNvPr>
          <p:cNvSpPr/>
          <p:nvPr/>
        </p:nvSpPr>
        <p:spPr>
          <a:xfrm>
            <a:off x="10895861" y="306566"/>
            <a:ext cx="12961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6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交通安全宣導</a:t>
            </a:r>
            <a:endParaRPr lang="en-US" altLang="zh-TW" sz="66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3074" name="Picture 2" descr="06_車與人的號誌化路口">
            <a:extLst>
              <a:ext uri="{FF2B5EF4-FFF2-40B4-BE49-F238E27FC236}">
                <a16:creationId xmlns:a16="http://schemas.microsoft.com/office/drawing/2014/main" id="{2A142F20-C1CF-B2BB-D08C-0B3CD1E56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7" y="365125"/>
            <a:ext cx="5255581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07_一分鐘輕鬆搞懂路口優先順序">
            <a:extLst>
              <a:ext uri="{FF2B5EF4-FFF2-40B4-BE49-F238E27FC236}">
                <a16:creationId xmlns:a16="http://schemas.microsoft.com/office/drawing/2014/main" id="{06706948-0DFB-CD2E-AA37-5A538DF31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42" y="365125"/>
            <a:ext cx="5187519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787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CBEA84-EA17-C28F-78CD-0068DD6E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6794CB6-DEBD-F170-5784-73877D1FF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路口規矩圖鑑 </a:t>
            </a:r>
            <a:r>
              <a:rPr lang="en-US" altLang="zh-TW" sz="1800" b="0" i="0" u="none" strike="noStrike" baseline="0" dirty="0">
                <a:latin typeface="MicrosoftJhengHeiRegular"/>
                <a:hlinkClick r:id="rId2"/>
              </a:rPr>
              <a:t>https://168.motc.gov.tw/theme/poster/post/2210111554631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停標字 你停了嗎</a:t>
            </a:r>
            <a:r>
              <a:rPr lang="zh-TW" altLang="en-US" sz="180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3"/>
              </a:rPr>
              <a:t>https://168.motc.gov.tw/theme/poster/post/2210061706620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平安是最大的財富</a:t>
            </a:r>
            <a:r>
              <a:rPr lang="zh-TW" altLang="en-US" sz="180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4"/>
              </a:rPr>
              <a:t>https://168.motc.gov.tw/theme/poster/post/2301191201270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交安任務 持續努力</a:t>
            </a:r>
            <a:r>
              <a:rPr lang="zh-TW" altLang="en-US" sz="180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5"/>
              </a:rPr>
              <a:t>https://168.motc.gov.tw/theme/poster/post/2212290955557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支道讓幹道 知識要記牢</a:t>
            </a:r>
            <a:r>
              <a:rPr lang="zh-TW" altLang="en-US" sz="180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6"/>
              </a:rPr>
              <a:t>https://168.motc.gov.tw/theme/poster/post/2212131726690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安全 必須停車再開</a:t>
            </a:r>
            <a:r>
              <a:rPr lang="zh-TW" altLang="en-US" sz="180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7"/>
              </a:rPr>
              <a:t>https://168.motc.gov.tw/theme/poster/post/2210261020189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我支道我停讓</a:t>
            </a:r>
            <a:r>
              <a:rPr lang="zh-TW" altLang="en-US" sz="180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8"/>
              </a:rPr>
              <a:t>https://168.motc.gov.tw/theme/poster/post/22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閃紅燈之歌</a:t>
            </a:r>
            <a:r>
              <a:rPr lang="zh-TW" altLang="en-US" sz="180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9"/>
              </a:rPr>
              <a:t>https://168.motc.gov.tw/theme/poster/post/2209281047320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路口好順利</a:t>
            </a:r>
            <a:r>
              <a:rPr lang="zh-TW" altLang="en-US" sz="180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10"/>
              </a:rPr>
              <a:t>https://168.motc.gov.tw/theme/poster/post/2209121043933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閃紅燈 停車再開</a:t>
            </a:r>
            <a:r>
              <a:rPr lang="zh-TW" altLang="en-US" sz="180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11"/>
              </a:rPr>
              <a:t>https://168.motc.gov.tw/theme/poster/post/2209071538427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「讓」路口怎麼分</a:t>
            </a:r>
            <a:r>
              <a:rPr lang="en-US" altLang="zh-TW" sz="1800" b="0" i="0" u="none" strike="noStrike" baseline="0" dirty="0">
                <a:latin typeface="MicrosoftJhengHeiRegular"/>
              </a:rPr>
              <a:t>?</a:t>
            </a:r>
            <a:r>
              <a:rPr lang="zh-TW" altLang="en-US" sz="180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12"/>
              </a:rPr>
              <a:t>https://168.motc.gov.tw/theme/poster/post/2108301505520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你知道路口停、讓標誌標線的意義</a:t>
            </a:r>
            <a:r>
              <a:rPr lang="en-US" altLang="zh-TW" sz="1800" b="0" i="0" u="none" strike="noStrike" baseline="0" dirty="0">
                <a:latin typeface="MicrosoftJhengHeiRegular"/>
              </a:rPr>
              <a:t>?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13"/>
              </a:rPr>
              <a:t>https://168.motc.gov.tw/theme/poster/post/2108201124046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沒有紅綠燈號誌的路口誰先走</a:t>
            </a:r>
            <a:r>
              <a:rPr lang="en-US" altLang="zh-TW" sz="1800" b="0" i="0" u="none" strike="noStrike" baseline="0" dirty="0">
                <a:latin typeface="MicrosoftJhengHeiRegular"/>
              </a:rPr>
              <a:t>?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14"/>
              </a:rPr>
              <a:t>https://168.motc.gov.tw/theme/poster/post/2107061505947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交安月</a:t>
            </a:r>
            <a:r>
              <a:rPr lang="en-US" altLang="zh-TW" sz="1800" b="0" i="0" u="none" strike="noStrike" baseline="0" dirty="0">
                <a:latin typeface="MicrosoftJhengHeiRegular"/>
              </a:rPr>
              <a:t>- 111 </a:t>
            </a:r>
            <a:r>
              <a:rPr lang="zh-TW" altLang="en-US" sz="1800" b="0" i="0" u="none" strike="noStrike" baseline="0" dirty="0">
                <a:latin typeface="MicrosoftJhengHeiRegular"/>
              </a:rPr>
              <a:t>年行為指引</a:t>
            </a:r>
            <a:r>
              <a:rPr lang="en-US" altLang="zh-TW" sz="1800" b="0" i="0" u="none" strike="noStrike" baseline="0" dirty="0">
                <a:latin typeface="MicrosoftJhengHeiRegular"/>
              </a:rPr>
              <a:t>4 </a:t>
            </a:r>
            <a:r>
              <a:rPr lang="zh-TW" altLang="en-US" sz="1800" b="0" i="0" u="none" strike="noStrike" baseline="0" dirty="0">
                <a:latin typeface="MicrosoftJhengHeiRegular"/>
              </a:rPr>
              <a:t>式 </a:t>
            </a:r>
            <a:r>
              <a:rPr lang="en-US" altLang="zh-TW" sz="1800" b="0" i="0" u="none" strike="noStrike" baseline="0" dirty="0">
                <a:latin typeface="MicrosoftJhengHeiRegular"/>
                <a:hlinkClick r:id="rId15"/>
              </a:rPr>
              <a:t>https://168.motc.gov.tw/theme/safemonth/post/2208191151234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endParaRPr lang="en-US" altLang="zh-TW" sz="1800" b="0" i="0" u="none" strike="noStrike" baseline="0" dirty="0">
              <a:latin typeface="MicrosoftJhengHeiRegular"/>
            </a:endParaRPr>
          </a:p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ED610AA-E5A6-FB3B-FAD3-80ECF6903700}"/>
              </a:ext>
            </a:extLst>
          </p:cNvPr>
          <p:cNvSpPr/>
          <p:nvPr/>
        </p:nvSpPr>
        <p:spPr>
          <a:xfrm>
            <a:off x="10895861" y="306566"/>
            <a:ext cx="12961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6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交通安全宣導</a:t>
            </a:r>
            <a:endParaRPr lang="en-US" altLang="zh-TW" sz="66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7029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5180979" y="1853498"/>
            <a:ext cx="1102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8000" b="1" kern="8400" spc="840" dirty="0">
                <a:solidFill>
                  <a:srgbClr val="030303"/>
                </a:solidFill>
                <a:latin typeface="华文中宋" panose="02010600040101010101" charset="-122"/>
                <a:ea typeface="华文中宋" panose="02010600040101010101" charset="-122"/>
              </a:rPr>
              <a:t>頒獎</a:t>
            </a:r>
            <a:endParaRPr lang="zh-CN" altLang="en-US" sz="8000" b="1" kern="8400" spc="840" dirty="0">
              <a:solidFill>
                <a:srgbClr val="030303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6" name="图片 5" descr="5de101964d001b5eb0b8e18458c80e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085" y="5413084"/>
            <a:ext cx="572770" cy="76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0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9D0D01-F4E3-29F1-97E4-4D876E948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E75C7B-FE14-3AF6-4660-C0CFD6B56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悲劇是可以避免的 </a:t>
            </a:r>
            <a:r>
              <a:rPr lang="en-US" altLang="zh-TW" sz="1800" b="0" i="0" u="none" strike="noStrike" baseline="0" dirty="0">
                <a:latin typeface="MicrosoftJhengHeiRegular"/>
                <a:hlinkClick r:id="rId2"/>
              </a:rPr>
              <a:t>https://168.motc.gov.tw/theme/video/post/2212121420852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zh-TW" altLang="en-US" sz="1800" b="0" i="0" u="none" strike="noStrike" baseline="0" dirty="0">
                <a:latin typeface="MicrosoftJhengHeiRegular"/>
              </a:rPr>
              <a:t>無號誌路口 停讓才安全</a:t>
            </a:r>
            <a:r>
              <a:rPr lang="zh-TW" altLang="en-US" sz="1800" dirty="0">
                <a:latin typeface="MicrosoftJhengHeiRegular"/>
              </a:rPr>
              <a:t> </a:t>
            </a:r>
            <a:r>
              <a:rPr lang="en-US" altLang="zh-TW" sz="1800" b="0" i="0" u="none" strike="noStrike" baseline="0" dirty="0">
                <a:latin typeface="MicrosoftJhengHeiRegular"/>
                <a:hlinkClick r:id="rId3"/>
              </a:rPr>
              <a:t>https://168.motc.gov.tw/theme/video/post/2209071602302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en-US" altLang="zh-TW" sz="1800" b="0" i="0" u="none" strike="noStrike" baseline="0" dirty="0">
                <a:latin typeface="MicrosoftJhengHeiRegular"/>
              </a:rPr>
              <a:t>【</a:t>
            </a:r>
            <a:r>
              <a:rPr lang="zh-TW" altLang="en-US" sz="1800" b="0" i="0" u="none" strike="noStrike" baseline="0" dirty="0">
                <a:latin typeface="MicrosoftJhengHeiRegular"/>
              </a:rPr>
              <a:t>熊編來上課</a:t>
            </a:r>
            <a:r>
              <a:rPr lang="en-US" altLang="zh-TW" sz="1800" b="0" i="0" u="none" strike="noStrike" baseline="0" dirty="0">
                <a:latin typeface="MicrosoftJhengHeiRegular"/>
              </a:rPr>
              <a:t>】</a:t>
            </a:r>
            <a:r>
              <a:rPr lang="zh-TW" altLang="en-US" sz="1800" b="0" i="0" u="none" strike="noStrike" baseline="0" dirty="0">
                <a:latin typeface="MicrosoftJhengHeiRegular"/>
              </a:rPr>
              <a:t>第八堂：汽機車駕駛上路時容易疏忽的事項 </a:t>
            </a:r>
            <a:r>
              <a:rPr lang="en-US" altLang="zh-TW" sz="1800" b="0" i="0" u="none" strike="noStrike" baseline="0" dirty="0">
                <a:latin typeface="MicrosoftJhengHeiRegular"/>
                <a:hlinkClick r:id="rId4"/>
              </a:rPr>
              <a:t>https://168.motc.gov.tw/theme/video/post/2206290957852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r>
              <a:rPr lang="en-US" altLang="zh-TW" sz="1800" b="0" i="0" u="none" strike="noStrike" baseline="0" dirty="0">
                <a:latin typeface="MicrosoftJhengHeiRegular"/>
              </a:rPr>
              <a:t>【</a:t>
            </a:r>
            <a:r>
              <a:rPr lang="zh-TW" altLang="en-US" sz="1800" b="0" i="0" u="none" strike="noStrike" baseline="0" dirty="0">
                <a:latin typeface="MicrosoftJhengHeiRegular"/>
              </a:rPr>
              <a:t>熊編來上課</a:t>
            </a:r>
            <a:r>
              <a:rPr lang="en-US" altLang="zh-TW" sz="1800" b="0" i="0" u="none" strike="noStrike" baseline="0" dirty="0">
                <a:latin typeface="MicrosoftJhengHeiRegular"/>
              </a:rPr>
              <a:t>】</a:t>
            </a:r>
            <a:r>
              <a:rPr lang="zh-TW" altLang="en-US" sz="1800" b="0" i="0" u="none" strike="noStrike" baseline="0" dirty="0">
                <a:latin typeface="MicrosoftJhengHeiRegular"/>
              </a:rPr>
              <a:t>第四堂：沒有劃分幹支道的路口誰先走？這樣做就對了 </a:t>
            </a:r>
            <a:r>
              <a:rPr lang="en-US" altLang="zh-TW" sz="1800" b="0" i="0" u="none" strike="noStrike" baseline="0" dirty="0">
                <a:latin typeface="MicrosoftJhengHeiRegular"/>
                <a:hlinkClick r:id="rId5"/>
              </a:rPr>
              <a:t>https://168.motc.gov.tw/theme/video/post/2003261114071</a:t>
            </a:r>
            <a:r>
              <a:rPr lang="zh-TW" altLang="en-US" sz="1800" b="0" i="0" u="none" strike="noStrike" baseline="0" dirty="0">
                <a:latin typeface="MicrosoftJhengHeiRegular"/>
              </a:rPr>
              <a:t> </a:t>
            </a:r>
            <a:endParaRPr lang="en-US" altLang="zh-TW" sz="1800" b="0" i="0" u="none" strike="noStrike" baseline="0" dirty="0">
              <a:latin typeface="MicrosoftJhengHeiRegular"/>
            </a:endParaRPr>
          </a:p>
          <a:p>
            <a:pPr algn="l"/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9097F21-65D1-3895-EA10-65D5DF1220AA}"/>
              </a:ext>
            </a:extLst>
          </p:cNvPr>
          <p:cNvSpPr/>
          <p:nvPr/>
        </p:nvSpPr>
        <p:spPr>
          <a:xfrm>
            <a:off x="10895861" y="306566"/>
            <a:ext cx="129613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66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交通安全宣導</a:t>
            </a:r>
            <a:endParaRPr lang="en-US" altLang="zh-TW" sz="66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403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5189855" y="681646"/>
            <a:ext cx="11029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8000" b="1" kern="8400" spc="840" dirty="0">
                <a:solidFill>
                  <a:srgbClr val="030303"/>
                </a:solidFill>
                <a:latin typeface="华文中宋" panose="02010600040101010101" charset="-122"/>
                <a:ea typeface="华文中宋" panose="02010600040101010101" charset="-122"/>
              </a:rPr>
              <a:t>校長致詞</a:t>
            </a:r>
            <a:endParaRPr lang="zh-CN" altLang="en-US" sz="8000" b="1" kern="8400" spc="840" dirty="0">
              <a:solidFill>
                <a:srgbClr val="030303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6" name="图片 5" descr="5de101964d001b5eb0b8e18458c80e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085" y="5413084"/>
            <a:ext cx="572770" cy="763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450649" y="758271"/>
            <a:ext cx="11029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各處室</a:t>
            </a:r>
            <a:endParaRPr lang="en-US" altLang="zh-TW" sz="80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6" name="图片 5" descr="5de101964d001b5eb0b8e18458c80e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085" y="5413084"/>
            <a:ext cx="572770" cy="7632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1AEE55E-881E-4844-BAC7-053C976690D8}"/>
              </a:ext>
            </a:extLst>
          </p:cNvPr>
          <p:cNvSpPr/>
          <p:nvPr/>
        </p:nvSpPr>
        <p:spPr>
          <a:xfrm>
            <a:off x="5213071" y="3220484"/>
            <a:ext cx="11029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報告</a:t>
            </a:r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138313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450649" y="758271"/>
            <a:ext cx="11029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總務處</a:t>
            </a:r>
            <a:endParaRPr lang="en-US" altLang="zh-TW" sz="80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6" name="图片 5" descr="5de101964d001b5eb0b8e18458c80e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085" y="5413084"/>
            <a:ext cx="572770" cy="7632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1AEE55E-881E-4844-BAC7-053C976690D8}"/>
              </a:ext>
            </a:extLst>
          </p:cNvPr>
          <p:cNvSpPr/>
          <p:nvPr/>
        </p:nvSpPr>
        <p:spPr>
          <a:xfrm>
            <a:off x="5213071" y="3220484"/>
            <a:ext cx="11029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報告</a:t>
            </a:r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346522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450649" y="758271"/>
            <a:ext cx="11029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輔導室</a:t>
            </a:r>
            <a:endParaRPr lang="en-US" altLang="zh-TW" sz="80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6" name="图片 5" descr="5de101964d001b5eb0b8e18458c80e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085" y="5413084"/>
            <a:ext cx="572770" cy="7632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1AEE55E-881E-4844-BAC7-053C976690D8}"/>
              </a:ext>
            </a:extLst>
          </p:cNvPr>
          <p:cNvSpPr/>
          <p:nvPr/>
        </p:nvSpPr>
        <p:spPr>
          <a:xfrm>
            <a:off x="5213071" y="3220484"/>
            <a:ext cx="11029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報告</a:t>
            </a:r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29564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450649" y="758271"/>
            <a:ext cx="11029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教導處</a:t>
            </a:r>
            <a:endParaRPr lang="en-US" altLang="zh-TW" sz="80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6" name="图片 5" descr="5de101964d001b5eb0b8e18458c80e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085" y="5413084"/>
            <a:ext cx="572770" cy="7632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1AEE55E-881E-4844-BAC7-053C976690D8}"/>
              </a:ext>
            </a:extLst>
          </p:cNvPr>
          <p:cNvSpPr/>
          <p:nvPr/>
        </p:nvSpPr>
        <p:spPr>
          <a:xfrm>
            <a:off x="5213071" y="3220484"/>
            <a:ext cx="11029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報告</a:t>
            </a:r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100828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450649" y="758271"/>
            <a:ext cx="11029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友善校園</a:t>
            </a:r>
            <a:endParaRPr lang="en-US" altLang="zh-TW" sz="8000" b="1" kern="8400" spc="840" dirty="0">
              <a:solidFill>
                <a:srgbClr val="030303"/>
              </a:solidFill>
              <a:latin typeface="華康行書體(P)" panose="02010600010101010101" pitchFamily="2" charset="-120"/>
              <a:ea typeface="華康行書體(P)" panose="02010600010101010101" pitchFamily="2" charset="-120"/>
            </a:endParaRPr>
          </a:p>
        </p:txBody>
      </p:sp>
      <p:pic>
        <p:nvPicPr>
          <p:cNvPr id="6" name="图片 5" descr="5de101964d001b5eb0b8e18458c80e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085" y="5413084"/>
            <a:ext cx="572770" cy="76327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1AEE55E-881E-4844-BAC7-053C976690D8}"/>
              </a:ext>
            </a:extLst>
          </p:cNvPr>
          <p:cNvSpPr/>
          <p:nvPr/>
        </p:nvSpPr>
        <p:spPr>
          <a:xfrm>
            <a:off x="5213071" y="3220484"/>
            <a:ext cx="11029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8000" b="1" kern="8400" spc="840" dirty="0">
                <a:solidFill>
                  <a:srgbClr val="030303"/>
                </a:solidFill>
                <a:latin typeface="華康行書體(P)" panose="02010600010101010101" pitchFamily="2" charset="-120"/>
                <a:ea typeface="華康行書體(P)" panose="02010600010101010101" pitchFamily="2" charset="-120"/>
              </a:rPr>
              <a:t>宣導</a:t>
            </a:r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408384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968</Words>
  <Application>Microsoft Office PowerPoint</Application>
  <PresentationFormat>寬螢幕</PresentationFormat>
  <Paragraphs>193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47" baseType="lpstr">
      <vt:lpstr>微软雅黑</vt:lpstr>
      <vt:lpstr>MicrosoftJhengHeiRegular</vt:lpstr>
      <vt:lpstr>华文中宋</vt:lpstr>
      <vt:lpstr>文鼎ＰＯＰ－４</vt:lpstr>
      <vt:lpstr>王漢宗中行書繁</vt:lpstr>
      <vt:lpstr>華康少女文字W7</vt:lpstr>
      <vt:lpstr>華康行書體(P)</vt:lpstr>
      <vt:lpstr>華康粗圓體</vt:lpstr>
      <vt:lpstr>華康新篆體(P)</vt:lpstr>
      <vt:lpstr>新細明體</vt:lpstr>
      <vt:lpstr>標楷體</vt:lpstr>
      <vt:lpstr>Arial</vt:lpstr>
      <vt:lpstr>Calibri</vt:lpstr>
      <vt:lpstr>Calibri Light</vt:lpstr>
      <vt:lpstr>Impact</vt:lpstr>
      <vt:lpstr>Wingdings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內政部警政署－165 全民防騙網（ https://165.npa.gov.tw/#/ ）</vt:lpstr>
      <vt:lpstr>168 交通安全入口網教材與文宣項下連結教學 https://168.motc.gov.tw/theme/teach_sch_1 </vt:lpstr>
      <vt:lpstr>行政院性別平等會 https://gec.ey.gov.tw/Page/67773832D19CA96E </vt:lpstr>
      <vt:lpstr>1953 教育部防治校園霸凌專區 https://bully.moe.edu.tw/index</vt:lpstr>
      <vt:lpstr>反毒大本營-法務部 https://antidrug.moj.gov.tw/lp-29-1.html</vt:lpstr>
      <vt:lpstr>學生水域運動安全網 - 教育部體育署 https://reurl.cc/qkmGD3 </vt:lpstr>
      <vt:lpstr>「消防災館」 - 內政部消防署 https://reurl.cc/qkmGD3 </vt:lpstr>
      <vt:lpstr>「颱風居家防災食物準備指引」 https://is.gd/lE8HVO </vt:lpstr>
      <vt:lpstr>「</vt:lpstr>
      <vt:lpstr>PowerPoint 簡報</vt:lpstr>
      <vt:lpstr>暑期-重要行事曆</vt:lpstr>
      <vt:lpstr>暑期-重要提醒事項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Roki</cp:lastModifiedBy>
  <cp:revision>47</cp:revision>
  <dcterms:created xsi:type="dcterms:W3CDTF">2017-03-03T07:14:00Z</dcterms:created>
  <dcterms:modified xsi:type="dcterms:W3CDTF">2023-06-28T03:46:35Z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2052-10.1.0.6207</vt:lpwstr>
  </property>
</Properties>
</file>