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4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122897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407521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7D2E87-521E-4591-9AB3-0DBCEB521473}"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708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229029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7D2E87-521E-4591-9AB3-0DBCEB521473}"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689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4136241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2150232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347214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218107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389032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183425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271380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384562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16412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22976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D6319A3-E304-4FCC-9B9C-891B957F8945}" type="datetimeFigureOut">
              <a:rPr lang="zh-TW" altLang="en-US" smtClean="0"/>
              <a:t>2021/6/29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195938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D6319A3-E304-4FCC-9B9C-891B957F8945}" type="datetimeFigureOut">
              <a:rPr lang="zh-TW" altLang="en-US" smtClean="0"/>
              <a:t>2021/6/29</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E7D2E87-521E-4591-9AB3-0DBCEB521473}" type="slidenum">
              <a:rPr lang="zh-TW" altLang="en-US" smtClean="0"/>
              <a:t>‹#›</a:t>
            </a:fld>
            <a:endParaRPr lang="zh-TW" altLang="en-US"/>
          </a:p>
        </p:txBody>
      </p:sp>
    </p:spTree>
    <p:extLst>
      <p:ext uri="{BB962C8B-B14F-4D97-AF65-F5344CB8AC3E}">
        <p14:creationId xmlns:p14="http://schemas.microsoft.com/office/powerpoint/2010/main" val="2126856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2589213" y="4775200"/>
            <a:ext cx="8915399" cy="823448"/>
          </a:xfrm>
        </p:spPr>
        <p:txBody>
          <a:bodyPr vert="horz" lIns="91440" tIns="45720" rIns="91440" bIns="45720" rtlCol="0">
            <a:normAutofit/>
          </a:bodyPr>
          <a:lstStyle/>
          <a:p>
            <a:r>
              <a:rPr lang="zh-TW" altLang="en-US" sz="4400" b="1" i="0" u="none" strike="noStrike" baseline="0"/>
              <a:t>雷射切割</a:t>
            </a:r>
            <a:r>
              <a:rPr lang="en-US" altLang="zh-TW" sz="4400" b="1" i="0" u="none" strike="noStrike" baseline="0"/>
              <a:t>/</a:t>
            </a:r>
            <a:r>
              <a:rPr lang="zh-TW" altLang="en-US" sz="4400" b="1" i="0" u="none" strike="noStrike" baseline="0"/>
              <a:t>雕刻機保養方式說明</a:t>
            </a:r>
            <a:endParaRPr lang="en-US" altLang="zh-TW" sz="4400" b="1"/>
          </a:p>
        </p:txBody>
      </p:sp>
      <p:pic>
        <p:nvPicPr>
          <p:cNvPr id="5" name="Picture 4" descr="CNC lathe processing">
            <a:extLst>
              <a:ext uri="{FF2B5EF4-FFF2-40B4-BE49-F238E27FC236}">
                <a16:creationId xmlns:a16="http://schemas.microsoft.com/office/drawing/2014/main" id="{E05E5474-DC38-49FF-8FAC-8FA95AF3D0E3}"/>
              </a:ext>
            </a:extLst>
          </p:cNvPr>
          <p:cNvPicPr>
            <a:picLocks noChangeAspect="1"/>
          </p:cNvPicPr>
          <p:nvPr/>
        </p:nvPicPr>
        <p:blipFill rotWithShape="1">
          <a:blip r:embed="rId2"/>
          <a:srcRect t="17610" r="2" b="17613"/>
          <a:stretch/>
        </p:blipFill>
        <p:spPr>
          <a:xfrm>
            <a:off x="2589212" y="634963"/>
            <a:ext cx="8915400" cy="3854971"/>
          </a:xfrm>
          <a:prstGeom prst="rect">
            <a:avLst/>
          </a:prstGeom>
        </p:spPr>
      </p:pic>
    </p:spTree>
    <p:extLst>
      <p:ext uri="{BB962C8B-B14F-4D97-AF65-F5344CB8AC3E}">
        <p14:creationId xmlns:p14="http://schemas.microsoft.com/office/powerpoint/2010/main" val="193846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3353787" y="342361"/>
            <a:ext cx="8131550" cy="562712"/>
          </a:xfrm>
        </p:spPr>
        <p:txBody>
          <a:bodyPr vert="horz" lIns="91440" tIns="45720" rIns="91440" bIns="45720" rtlCol="0" anchor="t">
            <a:noAutofit/>
          </a:bodyPr>
          <a:lstStyle/>
          <a:p>
            <a:pPr>
              <a:lnSpc>
                <a:spcPct val="90000"/>
              </a:lnSpc>
            </a:pPr>
            <a:r>
              <a:rPr lang="zh-TW" altLang="en-US" sz="3600" b="1" i="0" u="none" strike="noStrike" baseline="0" dirty="0"/>
              <a:t>雷射切割</a:t>
            </a:r>
            <a:r>
              <a:rPr lang="en-US" altLang="zh-TW" sz="3600" b="1" i="0" u="none" strike="noStrike" baseline="0" dirty="0"/>
              <a:t>/</a:t>
            </a:r>
            <a:r>
              <a:rPr lang="zh-TW" altLang="en-US" sz="3600" b="1" i="0" u="none" strike="noStrike" baseline="0" dirty="0"/>
              <a:t>雕刻機保養方式說明</a:t>
            </a:r>
            <a:endParaRPr lang="en-US" altLang="zh-TW" sz="36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373062" y="1186822"/>
            <a:ext cx="8131550" cy="5224138"/>
          </a:xfrm>
        </p:spPr>
        <p:txBody>
          <a:bodyPr vert="horz" lIns="91440" tIns="45720" rIns="91440" bIns="45720" rtlCol="0">
            <a:normAutofit lnSpcReduction="10000"/>
          </a:bodyPr>
          <a:lstStyle/>
          <a:p>
            <a:pPr algn="l"/>
            <a:r>
              <a:rPr lang="zh-TW" altLang="en-US" sz="2400" b="0" i="0" u="none" strike="noStrike" baseline="0" dirty="0">
                <a:solidFill>
                  <a:srgbClr val="000000"/>
                </a:solidFill>
                <a:latin typeface="+mj-ea"/>
                <a:ea typeface="+mj-ea"/>
              </a:rPr>
              <a:t>二</a:t>
            </a:r>
            <a:r>
              <a:rPr lang="en-US" altLang="zh-TW" sz="2400" b="1" i="0" u="none" strike="noStrike" baseline="0" dirty="0">
                <a:solidFill>
                  <a:srgbClr val="000000"/>
                </a:solidFill>
                <a:latin typeface="+mj-ea"/>
                <a:ea typeface="+mj-ea"/>
              </a:rPr>
              <a:t>. X</a:t>
            </a:r>
            <a:r>
              <a:rPr lang="zh-TW" altLang="en-US" sz="2400" b="0" i="0" u="none" strike="noStrike" baseline="0" dirty="0">
                <a:solidFill>
                  <a:srgbClr val="000000"/>
                </a:solidFill>
                <a:latin typeface="+mj-ea"/>
                <a:ea typeface="+mj-ea"/>
              </a:rPr>
              <a:t>、</a:t>
            </a:r>
            <a:r>
              <a:rPr lang="en-US" altLang="zh-TW" sz="2400" b="1" i="0" u="none" strike="noStrike" baseline="0" dirty="0">
                <a:solidFill>
                  <a:srgbClr val="000000"/>
                </a:solidFill>
                <a:latin typeface="+mj-ea"/>
                <a:ea typeface="+mj-ea"/>
              </a:rPr>
              <a:t>Y</a:t>
            </a:r>
            <a:r>
              <a:rPr lang="zh-TW" altLang="en-US" sz="2400" b="0" i="0" u="none" strike="noStrike" baseline="0" dirty="0">
                <a:solidFill>
                  <a:srgbClr val="000000"/>
                </a:solidFill>
                <a:latin typeface="+mj-ea"/>
                <a:ea typeface="+mj-ea"/>
              </a:rPr>
              <a:t>、</a:t>
            </a:r>
            <a:r>
              <a:rPr lang="en-US" altLang="zh-TW" sz="2400" b="1" i="0" u="none" strike="noStrike" baseline="0" dirty="0">
                <a:solidFill>
                  <a:srgbClr val="000000"/>
                </a:solidFill>
                <a:latin typeface="+mj-ea"/>
                <a:ea typeface="+mj-ea"/>
              </a:rPr>
              <a:t>Z</a:t>
            </a:r>
            <a:r>
              <a:rPr lang="zh-TW" altLang="en-US" sz="2400" b="0" i="0" u="none" strike="noStrike" baseline="0" dirty="0">
                <a:solidFill>
                  <a:srgbClr val="000000"/>
                </a:solidFill>
                <a:latin typeface="+mj-ea"/>
                <a:ea typeface="+mj-ea"/>
              </a:rPr>
              <a:t>軸</a:t>
            </a:r>
            <a:r>
              <a:rPr lang="zh-TW" altLang="en-US" sz="2400" b="1" i="0" u="none" strike="noStrike" baseline="0" dirty="0">
                <a:solidFill>
                  <a:srgbClr val="000000"/>
                </a:solidFill>
                <a:latin typeface="+mj-ea"/>
                <a:ea typeface="+mj-ea"/>
              </a:rPr>
              <a:t> </a:t>
            </a:r>
            <a:r>
              <a:rPr lang="zh-TW" altLang="en-US" sz="2400" b="0" i="0" u="none" strike="noStrike" baseline="0" dirty="0">
                <a:solidFill>
                  <a:srgbClr val="000000"/>
                </a:solidFill>
                <a:latin typeface="+mj-ea"/>
                <a:ea typeface="+mj-ea"/>
              </a:rPr>
              <a:t>軸承與螺桿</a:t>
            </a:r>
            <a:r>
              <a:rPr lang="en-US" altLang="zh-TW" sz="2400" b="1" i="0" u="none" strike="noStrike" baseline="0" dirty="0">
                <a:solidFill>
                  <a:srgbClr val="000000"/>
                </a:solidFill>
                <a:latin typeface="+mj-ea"/>
                <a:ea typeface="+mj-ea"/>
              </a:rPr>
              <a:t>(</a:t>
            </a:r>
            <a:r>
              <a:rPr lang="zh-TW" altLang="en-US" sz="2400" b="0" i="0" u="none" strike="noStrike" baseline="0" dirty="0">
                <a:solidFill>
                  <a:srgbClr val="000000"/>
                </a:solidFill>
                <a:latin typeface="+mj-ea"/>
                <a:ea typeface="+mj-ea"/>
              </a:rPr>
              <a:t>周保養</a:t>
            </a:r>
            <a:r>
              <a:rPr lang="en-US" altLang="zh-TW" sz="2400" b="1" i="0" u="none" strike="noStrike" baseline="0" dirty="0">
                <a:solidFill>
                  <a:srgbClr val="000000"/>
                </a:solidFill>
                <a:latin typeface="+mj-ea"/>
                <a:ea typeface="+mj-ea"/>
              </a:rPr>
              <a:t>)</a:t>
            </a:r>
            <a:endParaRPr lang="zh-TW" altLang="en-US" sz="2400" b="0" i="0" u="none" strike="noStrike" baseline="0" dirty="0">
              <a:solidFill>
                <a:srgbClr val="000000"/>
              </a:solidFill>
              <a:latin typeface="+mj-ea"/>
              <a:ea typeface="+mj-ea"/>
            </a:endParaRPr>
          </a:p>
          <a:p>
            <a:pPr algn="just"/>
            <a:r>
              <a:rPr lang="en-US" altLang="zh-TW" sz="2400" b="0" i="0" u="none" strike="noStrike" baseline="0" dirty="0">
                <a:solidFill>
                  <a:srgbClr val="000000"/>
                </a:solidFill>
                <a:latin typeface="+mj-ea"/>
                <a:ea typeface="+mj-ea"/>
              </a:rPr>
              <a:t>X</a:t>
            </a:r>
            <a:r>
              <a:rPr lang="zh-TW" altLang="en-US" sz="2400" b="0" i="0" u="none" strike="noStrike" baseline="0" dirty="0">
                <a:solidFill>
                  <a:srgbClr val="000000"/>
                </a:solidFill>
                <a:latin typeface="+mj-ea"/>
                <a:ea typeface="+mj-ea"/>
              </a:rPr>
              <a:t>、</a:t>
            </a:r>
            <a:r>
              <a:rPr lang="en-US" altLang="zh-TW" sz="2400" b="0" i="0" u="none" strike="noStrike" baseline="0" dirty="0">
                <a:solidFill>
                  <a:srgbClr val="000000"/>
                </a:solidFill>
                <a:latin typeface="+mj-ea"/>
                <a:ea typeface="+mj-ea"/>
              </a:rPr>
              <a:t>Y</a:t>
            </a:r>
            <a:r>
              <a:rPr lang="zh-TW" altLang="en-US" sz="2400" b="0" i="0" u="none" strike="noStrike" baseline="0" dirty="0">
                <a:solidFill>
                  <a:srgbClr val="000000"/>
                </a:solidFill>
                <a:latin typeface="+mj-ea"/>
                <a:ea typeface="+mj-ea"/>
              </a:rPr>
              <a:t>軸是控制雷射切割的重要關鍵所以</a:t>
            </a:r>
            <a:r>
              <a:rPr lang="en-US" altLang="zh-TW" sz="2400" b="0" i="0" u="none" strike="noStrike" baseline="0" dirty="0">
                <a:solidFill>
                  <a:srgbClr val="000000"/>
                </a:solidFill>
                <a:latin typeface="+mj-ea"/>
                <a:ea typeface="+mj-ea"/>
              </a:rPr>
              <a:t>X</a:t>
            </a:r>
            <a:r>
              <a:rPr lang="zh-TW" altLang="en-US" sz="2400" b="0" i="0" u="none" strike="noStrike" baseline="0" dirty="0">
                <a:solidFill>
                  <a:srgbClr val="000000"/>
                </a:solidFill>
                <a:latin typeface="+mj-ea"/>
                <a:ea typeface="+mj-ea"/>
              </a:rPr>
              <a:t>與</a:t>
            </a:r>
            <a:r>
              <a:rPr lang="en-US" altLang="zh-TW" sz="2400" b="0" i="0" u="none" strike="noStrike" baseline="0" dirty="0">
                <a:solidFill>
                  <a:srgbClr val="000000"/>
                </a:solidFill>
                <a:latin typeface="+mj-ea"/>
                <a:ea typeface="+mj-ea"/>
              </a:rPr>
              <a:t>Y</a:t>
            </a:r>
            <a:r>
              <a:rPr lang="zh-TW" altLang="en-US" sz="2400" b="0" i="0" u="none" strike="noStrike" baseline="0" dirty="0">
                <a:solidFill>
                  <a:srgbClr val="000000"/>
                </a:solidFill>
                <a:latin typeface="+mj-ea"/>
                <a:ea typeface="+mj-ea"/>
              </a:rPr>
              <a:t>的控制上必須要特別的要求，為了可以保持良好的效果所以請務必確實的執行保養步驟。</a:t>
            </a:r>
            <a:endParaRPr lang="en-US" altLang="zh-TW" sz="2400" b="0" i="0" u="none" strike="noStrike" baseline="0" dirty="0">
              <a:solidFill>
                <a:srgbClr val="000000"/>
              </a:solidFill>
              <a:latin typeface="+mj-ea"/>
              <a:ea typeface="+mj-ea"/>
            </a:endParaRPr>
          </a:p>
          <a:p>
            <a:pPr algn="l"/>
            <a:endParaRPr lang="en-US" altLang="zh-TW" sz="2400" dirty="0">
              <a:solidFill>
                <a:srgbClr val="000000"/>
              </a:solidFill>
              <a:latin typeface="+mj-ea"/>
              <a:ea typeface="+mj-ea"/>
            </a:endParaRPr>
          </a:p>
          <a:p>
            <a:pPr algn="l"/>
            <a:r>
              <a:rPr lang="zh-TW" altLang="en-US" sz="2000" b="0" i="0" u="none" strike="noStrike" baseline="0" dirty="0">
                <a:solidFill>
                  <a:srgbClr val="00B0F0"/>
                </a:solidFill>
                <a:latin typeface="7s2???"/>
              </a:rPr>
              <a:t>保養軸承順序</a:t>
            </a:r>
            <a:r>
              <a:rPr lang="en-US" altLang="zh-TW" sz="2000" b="0" i="0" u="none" strike="noStrike" baseline="0" dirty="0">
                <a:solidFill>
                  <a:srgbClr val="00B0F0"/>
                </a:solidFill>
                <a:latin typeface="7s2???"/>
              </a:rPr>
              <a:t>:</a:t>
            </a:r>
          </a:p>
          <a:p>
            <a:pPr indent="-180000" algn="l"/>
            <a:r>
              <a:rPr lang="en-US" altLang="zh-TW" sz="2000" b="0" i="0" u="none" strike="noStrike" baseline="0" dirty="0">
                <a:solidFill>
                  <a:srgbClr val="000000"/>
                </a:solidFill>
                <a:latin typeface="Arial" panose="020B0604020202020204" pitchFamily="34" charset="0"/>
              </a:rPr>
              <a:t>1. </a:t>
            </a:r>
            <a:r>
              <a:rPr lang="zh-TW" altLang="en-US" sz="2000" b="0" i="0" u="none" strike="noStrike" baseline="0" dirty="0">
                <a:solidFill>
                  <a:srgbClr val="000000"/>
                </a:solidFill>
                <a:latin typeface="7s2???"/>
              </a:rPr>
              <a:t>把雷射頭移動置到成型版正中間位置</a:t>
            </a:r>
            <a:r>
              <a:rPr lang="zh-TW" altLang="en-US" sz="2000" dirty="0">
                <a:solidFill>
                  <a:srgbClr val="000000"/>
                </a:solidFill>
                <a:latin typeface="7s2???"/>
              </a:rPr>
              <a:t>。</a:t>
            </a:r>
            <a:endParaRPr lang="zh-TW" altLang="en-US" sz="2000" b="0" i="0" u="none" strike="noStrike" baseline="0" dirty="0">
              <a:solidFill>
                <a:srgbClr val="000000"/>
              </a:solidFill>
              <a:latin typeface="7s2???"/>
            </a:endParaRPr>
          </a:p>
          <a:p>
            <a:pPr indent="-180000" algn="l"/>
            <a:r>
              <a:rPr lang="en-US" altLang="zh-TW" sz="2000" b="0" i="0" u="none" strike="noStrike" baseline="0" dirty="0">
                <a:solidFill>
                  <a:srgbClr val="000000"/>
                </a:solidFill>
                <a:latin typeface="Arial" panose="020B0604020202020204" pitchFamily="34" charset="0"/>
              </a:rPr>
              <a:t>2. </a:t>
            </a:r>
            <a:r>
              <a:rPr lang="zh-TW" altLang="en-US" sz="2000" b="0" i="0" u="none" strike="noStrike" baseline="0" dirty="0">
                <a:solidFill>
                  <a:srgbClr val="000000"/>
                </a:solidFill>
                <a:latin typeface="7s2???"/>
              </a:rPr>
              <a:t>將針車油滴到</a:t>
            </a:r>
            <a:r>
              <a:rPr lang="en-US" altLang="zh-TW" sz="2000" b="0" i="0" u="none" strike="noStrike" baseline="0" dirty="0">
                <a:solidFill>
                  <a:srgbClr val="000000"/>
                </a:solidFill>
                <a:latin typeface="7s2???"/>
              </a:rPr>
              <a:t>X</a:t>
            </a:r>
            <a:r>
              <a:rPr lang="zh-TW" altLang="en-US" sz="2000" b="0" i="0" u="none" strike="noStrike" baseline="0" dirty="0">
                <a:solidFill>
                  <a:srgbClr val="000000"/>
                </a:solidFill>
                <a:latin typeface="7s2???"/>
              </a:rPr>
              <a:t>、</a:t>
            </a:r>
            <a:r>
              <a:rPr lang="en-US" altLang="zh-TW" sz="2000" b="0" i="0" u="none" strike="noStrike" baseline="0" dirty="0">
                <a:solidFill>
                  <a:srgbClr val="000000"/>
                </a:solidFill>
                <a:latin typeface="7s2???"/>
              </a:rPr>
              <a:t>Y</a:t>
            </a:r>
            <a:r>
              <a:rPr lang="zh-TW" altLang="en-US" sz="2000" b="0" i="0" u="none" strike="noStrike" baseline="0" dirty="0">
                <a:solidFill>
                  <a:srgbClr val="000000"/>
                </a:solidFill>
                <a:latin typeface="7s2???"/>
              </a:rPr>
              <a:t>的軸承上並用毛刷將油塗抹均勻。</a:t>
            </a:r>
          </a:p>
          <a:p>
            <a:pPr marL="288000" indent="-360000" algn="l"/>
            <a:r>
              <a:rPr lang="en-US" altLang="zh-TW" sz="2000" b="0" i="0" u="none" strike="noStrike" baseline="0" dirty="0">
                <a:solidFill>
                  <a:srgbClr val="000000"/>
                </a:solidFill>
                <a:latin typeface="Arial" panose="020B0604020202020204" pitchFamily="34" charset="0"/>
              </a:rPr>
              <a:t>3. </a:t>
            </a:r>
            <a:r>
              <a:rPr lang="zh-TW" altLang="en-US" sz="2000" b="0" i="0" u="none" strike="noStrike" baseline="0" dirty="0">
                <a:solidFill>
                  <a:srgbClr val="000000"/>
                </a:solidFill>
                <a:latin typeface="7s2???"/>
              </a:rPr>
              <a:t>使用面版控制雷射頭以最大範圍順時鐘方向轉兩圈、最大範圍逆時鐘轉兩圈 。</a:t>
            </a:r>
            <a:endParaRPr lang="en-US" altLang="zh-TW" sz="2000" b="0" i="0" u="none" strike="noStrike" baseline="0" dirty="0">
              <a:solidFill>
                <a:srgbClr val="000000"/>
              </a:solidFill>
              <a:latin typeface="7s2???"/>
            </a:endParaRPr>
          </a:p>
          <a:p>
            <a:pPr indent="-180000" algn="l"/>
            <a:r>
              <a:rPr lang="en-US" altLang="zh-TW" sz="2000" b="0" i="0" u="none" strike="noStrike" baseline="0" dirty="0">
                <a:solidFill>
                  <a:srgbClr val="000000"/>
                </a:solidFill>
                <a:latin typeface="Arial" panose="020B0604020202020204" pitchFamily="34" charset="0"/>
              </a:rPr>
              <a:t>4. </a:t>
            </a:r>
            <a:r>
              <a:rPr lang="zh-TW" altLang="en-US" sz="2000" b="0" i="0" u="none" strike="noStrike" baseline="0" dirty="0">
                <a:solidFill>
                  <a:srgbClr val="000000"/>
                </a:solidFill>
                <a:latin typeface="7s2???"/>
              </a:rPr>
              <a:t>先利用控制面板的功能將</a:t>
            </a:r>
            <a:r>
              <a:rPr lang="en-US" altLang="zh-TW" sz="2000" b="0" i="0" u="none" strike="noStrike" baseline="0" dirty="0">
                <a:solidFill>
                  <a:srgbClr val="000000"/>
                </a:solidFill>
                <a:latin typeface="Arial" panose="020B0604020202020204" pitchFamily="34" charset="0"/>
              </a:rPr>
              <a:t>Z</a:t>
            </a:r>
            <a:r>
              <a:rPr lang="zh-TW" altLang="en-US" sz="2000" b="0" i="0" u="none" strike="noStrike" baseline="0" dirty="0">
                <a:solidFill>
                  <a:srgbClr val="000000"/>
                </a:solidFill>
                <a:latin typeface="7s2???"/>
              </a:rPr>
              <a:t>軸移動到最高位置。</a:t>
            </a:r>
          </a:p>
          <a:p>
            <a:pPr indent="-180000" algn="l"/>
            <a:r>
              <a:rPr lang="en-US" altLang="zh-TW" sz="2000" b="0" i="0" u="none" strike="noStrike" baseline="0" dirty="0">
                <a:solidFill>
                  <a:srgbClr val="000000"/>
                </a:solidFill>
                <a:latin typeface="Arial" panose="020B0604020202020204" pitchFamily="34" charset="0"/>
              </a:rPr>
              <a:t>5. </a:t>
            </a:r>
            <a:r>
              <a:rPr lang="zh-TW" altLang="en-US" sz="2000" b="0" i="0" u="none" strike="noStrike" baseline="0" dirty="0">
                <a:solidFill>
                  <a:srgbClr val="000000"/>
                </a:solidFill>
                <a:latin typeface="7s2???"/>
              </a:rPr>
              <a:t>將針車油滴到</a:t>
            </a:r>
            <a:r>
              <a:rPr lang="en-US" altLang="zh-TW" sz="2000" b="0" i="0" u="none" strike="noStrike" baseline="0" dirty="0">
                <a:solidFill>
                  <a:srgbClr val="000000"/>
                </a:solidFill>
                <a:latin typeface="7s2???"/>
              </a:rPr>
              <a:t>Z</a:t>
            </a:r>
            <a:r>
              <a:rPr lang="zh-TW" altLang="en-US" sz="2000" b="0" i="0" u="none" strike="noStrike" baseline="0" dirty="0">
                <a:solidFill>
                  <a:srgbClr val="000000"/>
                </a:solidFill>
                <a:latin typeface="7s2???"/>
              </a:rPr>
              <a:t>軸的所有螺桿上並用毛刷將油塗抹均勻。</a:t>
            </a:r>
          </a:p>
          <a:p>
            <a:pPr indent="-180000" algn="l"/>
            <a:r>
              <a:rPr lang="en-US" altLang="zh-TW" sz="2000" b="0" i="0" u="none" strike="noStrike" baseline="0" dirty="0">
                <a:solidFill>
                  <a:srgbClr val="000000"/>
                </a:solidFill>
                <a:latin typeface="Arial" panose="020B0604020202020204" pitchFamily="34" charset="0"/>
              </a:rPr>
              <a:t>6. </a:t>
            </a:r>
            <a:r>
              <a:rPr lang="zh-TW" altLang="en-US" sz="2000" b="0" i="0" u="none" strike="noStrike" baseline="0" dirty="0">
                <a:solidFill>
                  <a:srgbClr val="000000"/>
                </a:solidFill>
                <a:latin typeface="7s2???"/>
              </a:rPr>
              <a:t>使用面版控制</a:t>
            </a:r>
            <a:r>
              <a:rPr lang="en-US" altLang="zh-TW" sz="2000" b="0" i="0" u="none" strike="noStrike" baseline="0" dirty="0">
                <a:solidFill>
                  <a:srgbClr val="000000"/>
                </a:solidFill>
                <a:latin typeface="7s2???"/>
              </a:rPr>
              <a:t>Z</a:t>
            </a:r>
            <a:r>
              <a:rPr lang="zh-TW" altLang="en-US" sz="2000" b="0" i="0" u="none" strike="noStrike" baseline="0" dirty="0">
                <a:solidFill>
                  <a:srgbClr val="000000"/>
                </a:solidFill>
                <a:latin typeface="7s2???"/>
              </a:rPr>
              <a:t>軸從上到最下來回一趟。</a:t>
            </a:r>
          </a:p>
          <a:p>
            <a:pPr algn="l"/>
            <a:endParaRPr lang="zh-TW" altLang="en-US" sz="2400" b="0" i="0" u="none" strike="noStrike" baseline="0" dirty="0">
              <a:solidFill>
                <a:srgbClr val="000000"/>
              </a:solidFill>
              <a:latin typeface="+mj-ea"/>
              <a:ea typeface="+mj-ea"/>
            </a:endParaRPr>
          </a:p>
        </p:txBody>
      </p:sp>
    </p:spTree>
    <p:extLst>
      <p:ext uri="{BB962C8B-B14F-4D97-AF65-F5344CB8AC3E}">
        <p14:creationId xmlns:p14="http://schemas.microsoft.com/office/powerpoint/2010/main" val="134789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125731" y="486435"/>
            <a:ext cx="8632260" cy="5973999"/>
          </a:xfrm>
        </p:spPr>
        <p:txBody>
          <a:bodyPr vert="horz" lIns="91440" tIns="45720" rIns="91440" bIns="45720" rtlCol="0">
            <a:normAutofit lnSpcReduction="10000"/>
          </a:bodyPr>
          <a:lstStyle/>
          <a:p>
            <a:pPr algn="l"/>
            <a:r>
              <a:rPr lang="zh-TW" altLang="en-US" sz="2000" b="0" i="0" u="none" strike="noStrike" baseline="0" dirty="0">
                <a:solidFill>
                  <a:schemeClr val="tx1"/>
                </a:solidFill>
                <a:latin typeface="7s2???"/>
              </a:rPr>
              <a:t>保養軸承</a:t>
            </a:r>
            <a:r>
              <a:rPr lang="en-US" altLang="zh-TW" sz="2000" b="0" i="0" u="none" strike="noStrike" baseline="0" dirty="0">
                <a:solidFill>
                  <a:schemeClr val="tx1"/>
                </a:solidFill>
                <a:latin typeface="7s2???"/>
              </a:rPr>
              <a:t>:</a:t>
            </a:r>
          </a:p>
          <a:p>
            <a:pPr algn="l"/>
            <a:endParaRPr lang="en-US" altLang="zh-TW" sz="2400" b="0" i="0" u="none" strike="noStrike" baseline="0" dirty="0">
              <a:solidFill>
                <a:srgbClr val="000000"/>
              </a:solidFill>
              <a:latin typeface="+mj-ea"/>
              <a:ea typeface="+mj-ea"/>
            </a:endParaRPr>
          </a:p>
          <a:p>
            <a:pPr algn="l"/>
            <a:endParaRPr lang="en-US" altLang="zh-TW" sz="2400" dirty="0">
              <a:solidFill>
                <a:srgbClr val="000000"/>
              </a:solidFill>
              <a:latin typeface="+mj-ea"/>
              <a:ea typeface="+mj-ea"/>
            </a:endParaRPr>
          </a:p>
          <a:p>
            <a:pPr algn="l"/>
            <a:endParaRPr lang="en-US" altLang="zh-TW" sz="2400" b="0" i="0" u="none" strike="noStrike" baseline="0" dirty="0">
              <a:solidFill>
                <a:srgbClr val="000000"/>
              </a:solidFill>
              <a:latin typeface="+mj-ea"/>
              <a:ea typeface="+mj-ea"/>
            </a:endParaRPr>
          </a:p>
          <a:p>
            <a:pPr algn="l"/>
            <a:endParaRPr lang="en-US" altLang="zh-TW" sz="2400" dirty="0">
              <a:solidFill>
                <a:srgbClr val="000000"/>
              </a:solidFill>
              <a:latin typeface="+mj-ea"/>
              <a:ea typeface="+mj-ea"/>
            </a:endParaRPr>
          </a:p>
          <a:p>
            <a:pPr algn="l"/>
            <a:endParaRPr lang="en-US" altLang="zh-TW" dirty="0">
              <a:solidFill>
                <a:srgbClr val="000000"/>
              </a:solidFill>
              <a:latin typeface="+mj-ea"/>
              <a:ea typeface="+mj-ea"/>
            </a:endParaRPr>
          </a:p>
          <a:p>
            <a:pPr algn="l"/>
            <a:endParaRPr lang="en-US" altLang="zh-TW" dirty="0">
              <a:solidFill>
                <a:srgbClr val="000000"/>
              </a:solidFill>
              <a:latin typeface="+mj-ea"/>
              <a:ea typeface="+mj-ea"/>
            </a:endParaRPr>
          </a:p>
          <a:p>
            <a:pPr algn="l"/>
            <a:r>
              <a:rPr lang="en-US" altLang="zh-TW" dirty="0">
                <a:solidFill>
                  <a:srgbClr val="000000"/>
                </a:solidFill>
                <a:latin typeface="+mj-ea"/>
                <a:ea typeface="+mj-ea"/>
              </a:rPr>
              <a:t>X</a:t>
            </a:r>
            <a:r>
              <a:rPr lang="zh-TW" altLang="en-US" dirty="0">
                <a:solidFill>
                  <a:srgbClr val="000000"/>
                </a:solidFill>
                <a:latin typeface="+mj-ea"/>
                <a:ea typeface="+mj-ea"/>
              </a:rPr>
              <a:t>和</a:t>
            </a:r>
            <a:r>
              <a:rPr lang="en-US" altLang="zh-TW" dirty="0">
                <a:solidFill>
                  <a:srgbClr val="000000"/>
                </a:solidFill>
                <a:latin typeface="+mj-ea"/>
                <a:ea typeface="+mj-ea"/>
              </a:rPr>
              <a:t>Y</a:t>
            </a:r>
            <a:r>
              <a:rPr lang="zh-TW" altLang="en-US" dirty="0">
                <a:solidFill>
                  <a:srgbClr val="000000"/>
                </a:solidFill>
                <a:latin typeface="+mj-ea"/>
                <a:ea typeface="+mj-ea"/>
              </a:rPr>
              <a:t>軸導軌所有導軌添加潤滑油</a:t>
            </a:r>
            <a:endParaRPr lang="en-US" altLang="zh-TW" dirty="0">
              <a:solidFill>
                <a:srgbClr val="000000"/>
              </a:solidFill>
              <a:latin typeface="+mj-ea"/>
              <a:ea typeface="+mj-ea"/>
            </a:endParaRPr>
          </a:p>
          <a:p>
            <a:pPr algn="l"/>
            <a:endParaRPr lang="en-US" altLang="zh-TW" b="0" i="0" u="none" strike="noStrike" baseline="0" dirty="0">
              <a:solidFill>
                <a:srgbClr val="000000"/>
              </a:solidFill>
              <a:latin typeface="+mj-ea"/>
              <a:ea typeface="+mj-ea"/>
            </a:endParaRPr>
          </a:p>
          <a:p>
            <a:pPr algn="l"/>
            <a:endParaRPr lang="en-US" altLang="zh-TW" b="0" i="0" u="none" strike="noStrike" baseline="0" dirty="0">
              <a:solidFill>
                <a:srgbClr val="000000"/>
              </a:solidFill>
              <a:latin typeface="+mj-ea"/>
              <a:ea typeface="+mj-ea"/>
            </a:endParaRPr>
          </a:p>
          <a:p>
            <a:pPr algn="l"/>
            <a:endParaRPr lang="en-US" altLang="zh-TW" dirty="0">
              <a:solidFill>
                <a:srgbClr val="000000"/>
              </a:solidFill>
              <a:latin typeface="+mj-ea"/>
              <a:ea typeface="+mj-ea"/>
            </a:endParaRPr>
          </a:p>
          <a:p>
            <a:pPr algn="l"/>
            <a:endParaRPr lang="en-US" altLang="zh-TW" b="0" i="0" u="none" strike="noStrike" baseline="0" dirty="0">
              <a:solidFill>
                <a:srgbClr val="000000"/>
              </a:solidFill>
              <a:latin typeface="+mj-ea"/>
              <a:ea typeface="+mj-ea"/>
            </a:endParaRPr>
          </a:p>
          <a:p>
            <a:pPr algn="l">
              <a:spcBef>
                <a:spcPts val="1800"/>
              </a:spcBef>
            </a:pPr>
            <a:endParaRPr lang="en-US" altLang="zh-TW" dirty="0">
              <a:solidFill>
                <a:srgbClr val="000000"/>
              </a:solidFill>
              <a:latin typeface="+mj-ea"/>
              <a:ea typeface="+mj-ea"/>
            </a:endParaRPr>
          </a:p>
          <a:p>
            <a:pPr algn="l">
              <a:spcBef>
                <a:spcPts val="1800"/>
              </a:spcBef>
            </a:pPr>
            <a:r>
              <a:rPr lang="en-US" altLang="zh-TW" dirty="0">
                <a:solidFill>
                  <a:srgbClr val="000000"/>
                </a:solidFill>
                <a:latin typeface="+mj-ea"/>
                <a:ea typeface="+mj-ea"/>
              </a:rPr>
              <a:t>Z</a:t>
            </a:r>
            <a:r>
              <a:rPr lang="zh-TW" altLang="en-US" dirty="0">
                <a:solidFill>
                  <a:srgbClr val="000000"/>
                </a:solidFill>
                <a:latin typeface="+mj-ea"/>
                <a:ea typeface="+mj-ea"/>
              </a:rPr>
              <a:t>軸螺桿</a:t>
            </a:r>
            <a:r>
              <a:rPr lang="en-US" altLang="zh-TW" dirty="0">
                <a:solidFill>
                  <a:srgbClr val="000000"/>
                </a:solidFill>
                <a:latin typeface="+mj-ea"/>
                <a:ea typeface="+mj-ea"/>
              </a:rPr>
              <a:t>4</a:t>
            </a:r>
            <a:r>
              <a:rPr lang="zh-TW" altLang="en-US" dirty="0">
                <a:solidFill>
                  <a:srgbClr val="000000"/>
                </a:solidFill>
                <a:latin typeface="+mj-ea"/>
                <a:ea typeface="+mj-ea"/>
              </a:rPr>
              <a:t>根螺桿添加潤滑油</a:t>
            </a:r>
            <a:endParaRPr lang="en-US" altLang="zh-TW" dirty="0">
              <a:solidFill>
                <a:srgbClr val="000000"/>
              </a:solidFill>
              <a:latin typeface="+mj-ea"/>
              <a:ea typeface="+mj-ea"/>
            </a:endParaRPr>
          </a:p>
        </p:txBody>
      </p:sp>
      <p:pic>
        <p:nvPicPr>
          <p:cNvPr id="5" name="圖片 4">
            <a:extLst>
              <a:ext uri="{FF2B5EF4-FFF2-40B4-BE49-F238E27FC236}">
                <a16:creationId xmlns:a16="http://schemas.microsoft.com/office/drawing/2014/main" id="{6B43718D-91C2-4233-8643-CEB4288F82F6}"/>
              </a:ext>
            </a:extLst>
          </p:cNvPr>
          <p:cNvPicPr>
            <a:picLocks noChangeAspect="1"/>
          </p:cNvPicPr>
          <p:nvPr/>
        </p:nvPicPr>
        <p:blipFill>
          <a:blip r:embed="rId2"/>
          <a:stretch>
            <a:fillRect/>
          </a:stretch>
        </p:blipFill>
        <p:spPr>
          <a:xfrm>
            <a:off x="3125730" y="1074748"/>
            <a:ext cx="3066347" cy="2361251"/>
          </a:xfrm>
          <a:prstGeom prst="rect">
            <a:avLst/>
          </a:prstGeom>
        </p:spPr>
      </p:pic>
      <p:pic>
        <p:nvPicPr>
          <p:cNvPr id="7" name="圖片 6">
            <a:extLst>
              <a:ext uri="{FF2B5EF4-FFF2-40B4-BE49-F238E27FC236}">
                <a16:creationId xmlns:a16="http://schemas.microsoft.com/office/drawing/2014/main" id="{FF7F37A6-5E97-4DF6-8637-EF6C606ABB5C}"/>
              </a:ext>
            </a:extLst>
          </p:cNvPr>
          <p:cNvPicPr>
            <a:picLocks noChangeAspect="1"/>
          </p:cNvPicPr>
          <p:nvPr/>
        </p:nvPicPr>
        <p:blipFill>
          <a:blip r:embed="rId3"/>
          <a:stretch>
            <a:fillRect/>
          </a:stretch>
        </p:blipFill>
        <p:spPr>
          <a:xfrm>
            <a:off x="6304671" y="1074748"/>
            <a:ext cx="2187006" cy="1211252"/>
          </a:xfrm>
          <a:prstGeom prst="rect">
            <a:avLst/>
          </a:prstGeom>
        </p:spPr>
      </p:pic>
      <p:pic>
        <p:nvPicPr>
          <p:cNvPr id="9" name="圖片 8">
            <a:extLst>
              <a:ext uri="{FF2B5EF4-FFF2-40B4-BE49-F238E27FC236}">
                <a16:creationId xmlns:a16="http://schemas.microsoft.com/office/drawing/2014/main" id="{925EFF8D-41D3-4F2A-883C-1894DC352DD3}"/>
              </a:ext>
            </a:extLst>
          </p:cNvPr>
          <p:cNvPicPr>
            <a:picLocks noChangeAspect="1"/>
          </p:cNvPicPr>
          <p:nvPr/>
        </p:nvPicPr>
        <p:blipFill>
          <a:blip r:embed="rId4"/>
          <a:stretch>
            <a:fillRect/>
          </a:stretch>
        </p:blipFill>
        <p:spPr>
          <a:xfrm>
            <a:off x="6304670" y="2340682"/>
            <a:ext cx="2187006" cy="1095317"/>
          </a:xfrm>
          <a:prstGeom prst="rect">
            <a:avLst/>
          </a:prstGeom>
        </p:spPr>
      </p:pic>
      <p:pic>
        <p:nvPicPr>
          <p:cNvPr id="11" name="圖片 10">
            <a:extLst>
              <a:ext uri="{FF2B5EF4-FFF2-40B4-BE49-F238E27FC236}">
                <a16:creationId xmlns:a16="http://schemas.microsoft.com/office/drawing/2014/main" id="{BF688820-90AC-4496-9EE6-E0F72A855842}"/>
              </a:ext>
            </a:extLst>
          </p:cNvPr>
          <p:cNvPicPr>
            <a:picLocks noChangeAspect="1"/>
          </p:cNvPicPr>
          <p:nvPr/>
        </p:nvPicPr>
        <p:blipFill>
          <a:blip r:embed="rId5"/>
          <a:stretch>
            <a:fillRect/>
          </a:stretch>
        </p:blipFill>
        <p:spPr>
          <a:xfrm>
            <a:off x="3125730" y="3750628"/>
            <a:ext cx="3066347" cy="2029921"/>
          </a:xfrm>
          <a:prstGeom prst="rect">
            <a:avLst/>
          </a:prstGeom>
        </p:spPr>
      </p:pic>
      <p:pic>
        <p:nvPicPr>
          <p:cNvPr id="13" name="圖片 12">
            <a:extLst>
              <a:ext uri="{FF2B5EF4-FFF2-40B4-BE49-F238E27FC236}">
                <a16:creationId xmlns:a16="http://schemas.microsoft.com/office/drawing/2014/main" id="{F44E1909-9EFD-4F91-A7AD-B42BC5912074}"/>
              </a:ext>
            </a:extLst>
          </p:cNvPr>
          <p:cNvPicPr>
            <a:picLocks noChangeAspect="1"/>
          </p:cNvPicPr>
          <p:nvPr/>
        </p:nvPicPr>
        <p:blipFill>
          <a:blip r:embed="rId6"/>
          <a:stretch>
            <a:fillRect/>
          </a:stretch>
        </p:blipFill>
        <p:spPr>
          <a:xfrm>
            <a:off x="6311159" y="3778223"/>
            <a:ext cx="2435275" cy="2008120"/>
          </a:xfrm>
          <a:prstGeom prst="rect">
            <a:avLst/>
          </a:prstGeom>
        </p:spPr>
      </p:pic>
    </p:spTree>
    <p:extLst>
      <p:ext uri="{BB962C8B-B14F-4D97-AF65-F5344CB8AC3E}">
        <p14:creationId xmlns:p14="http://schemas.microsoft.com/office/powerpoint/2010/main" val="277432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3353787" y="342361"/>
            <a:ext cx="8131550" cy="562712"/>
          </a:xfrm>
        </p:spPr>
        <p:txBody>
          <a:bodyPr vert="horz" lIns="91440" tIns="45720" rIns="91440" bIns="45720" rtlCol="0" anchor="t">
            <a:noAutofit/>
          </a:bodyPr>
          <a:lstStyle/>
          <a:p>
            <a:pPr>
              <a:lnSpc>
                <a:spcPct val="90000"/>
              </a:lnSpc>
            </a:pPr>
            <a:r>
              <a:rPr lang="zh-TW" altLang="en-US" sz="3600" b="1" i="0" u="none" strike="noStrike" baseline="0" dirty="0"/>
              <a:t>雷射切割</a:t>
            </a:r>
            <a:r>
              <a:rPr lang="en-US" altLang="zh-TW" sz="3600" b="1" i="0" u="none" strike="noStrike" baseline="0" dirty="0"/>
              <a:t>/</a:t>
            </a:r>
            <a:r>
              <a:rPr lang="zh-TW" altLang="en-US" sz="3600" b="1" i="0" u="none" strike="noStrike" baseline="0" dirty="0"/>
              <a:t>雕刻機保養方式說明</a:t>
            </a:r>
            <a:endParaRPr lang="en-US" altLang="zh-TW" sz="36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373062" y="1186822"/>
            <a:ext cx="8131550" cy="5224138"/>
          </a:xfrm>
        </p:spPr>
        <p:txBody>
          <a:bodyPr vert="horz" lIns="91440" tIns="45720" rIns="91440" bIns="45720" rtlCol="0">
            <a:normAutofit/>
          </a:bodyPr>
          <a:lstStyle/>
          <a:p>
            <a:pPr algn="l"/>
            <a:r>
              <a:rPr lang="zh-TW" altLang="en-US" sz="2400" b="0" i="0" u="none" strike="noStrike" baseline="0" dirty="0">
                <a:solidFill>
                  <a:srgbClr val="000000"/>
                </a:solidFill>
                <a:latin typeface="+mj-ea"/>
                <a:ea typeface="+mj-ea"/>
              </a:rPr>
              <a:t>三</a:t>
            </a:r>
            <a:r>
              <a:rPr lang="en-US" altLang="zh-TW" sz="2400" b="1" i="0" u="none" strike="noStrike" baseline="0" dirty="0">
                <a:solidFill>
                  <a:srgbClr val="000000"/>
                </a:solidFill>
                <a:latin typeface="+mj-ea"/>
                <a:ea typeface="+mj-ea"/>
              </a:rPr>
              <a:t>. </a:t>
            </a:r>
            <a:r>
              <a:rPr lang="zh-TW" altLang="en-US" sz="2400" b="0" i="0" u="none" strike="noStrike" baseline="0" dirty="0">
                <a:solidFill>
                  <a:srgbClr val="000000"/>
                </a:solidFill>
                <a:latin typeface="+mj-ea"/>
                <a:ea typeface="+mj-ea"/>
              </a:rPr>
              <a:t>水箱換水與清潔</a:t>
            </a:r>
            <a:r>
              <a:rPr lang="en-US" altLang="zh-TW" sz="2400" b="1" i="0" u="none" strike="noStrike" baseline="0" dirty="0">
                <a:solidFill>
                  <a:srgbClr val="000000"/>
                </a:solidFill>
                <a:latin typeface="+mj-ea"/>
                <a:ea typeface="+mj-ea"/>
              </a:rPr>
              <a:t>(</a:t>
            </a:r>
            <a:r>
              <a:rPr lang="zh-TW" altLang="en-US" sz="2400" b="0" i="0" u="none" strike="noStrike" baseline="0" dirty="0">
                <a:solidFill>
                  <a:srgbClr val="000000"/>
                </a:solidFill>
                <a:latin typeface="+mj-ea"/>
                <a:ea typeface="+mj-ea"/>
              </a:rPr>
              <a:t>月保養</a:t>
            </a:r>
            <a:r>
              <a:rPr lang="en-US" altLang="zh-TW" sz="2400" b="0" i="0" u="none" strike="noStrike" baseline="0" dirty="0">
                <a:solidFill>
                  <a:srgbClr val="000000"/>
                </a:solidFill>
                <a:latin typeface="+mj-ea"/>
                <a:ea typeface="+mj-ea"/>
              </a:rPr>
              <a:t>)</a:t>
            </a:r>
            <a:endParaRPr lang="zh-TW" altLang="en-US" sz="2400" b="0" i="0" u="none" strike="noStrike" baseline="0" dirty="0">
              <a:solidFill>
                <a:srgbClr val="000000"/>
              </a:solidFill>
              <a:latin typeface="+mj-ea"/>
              <a:ea typeface="+mj-ea"/>
            </a:endParaRPr>
          </a:p>
          <a:p>
            <a:pPr algn="just"/>
            <a:r>
              <a:rPr lang="zh-TW" altLang="en-US" sz="2400" b="0" i="0" u="none" strike="noStrike" baseline="0" dirty="0">
                <a:solidFill>
                  <a:srgbClr val="000000"/>
                </a:solidFill>
                <a:latin typeface="+mj-ea"/>
                <a:ea typeface="+mj-ea"/>
              </a:rPr>
              <a:t>水冷機是雷射管散熱的重要設備所以請務必確實換水與保養，必須使用純水避免有水垢或是雜質導至散熱不佳的問題，所以請不要換成自來水或是礦泉水。</a:t>
            </a:r>
            <a:endParaRPr lang="en-US" altLang="zh-TW" sz="2400" dirty="0">
              <a:solidFill>
                <a:srgbClr val="000000"/>
              </a:solidFill>
              <a:latin typeface="+mj-ea"/>
              <a:ea typeface="+mj-ea"/>
            </a:endParaRPr>
          </a:p>
          <a:p>
            <a:pPr marL="4140000"/>
            <a:endParaRPr lang="en-US" altLang="zh-TW" b="0" i="0" u="none" strike="noStrike" baseline="0" dirty="0">
              <a:solidFill>
                <a:srgbClr val="000000"/>
              </a:solidFill>
              <a:latin typeface="7s2???"/>
            </a:endParaRPr>
          </a:p>
          <a:p>
            <a:pPr marL="4140000"/>
            <a:r>
              <a:rPr lang="zh-TW" altLang="en-US" b="0" i="0" u="none" strike="noStrike" baseline="0" dirty="0">
                <a:solidFill>
                  <a:srgbClr val="000000"/>
                </a:solidFill>
                <a:latin typeface="7s2???"/>
              </a:rPr>
              <a:t>保養水冷機順序</a:t>
            </a:r>
            <a:r>
              <a:rPr lang="en-US" altLang="zh-TW" b="0" i="0" u="none" strike="noStrike" baseline="0" dirty="0">
                <a:solidFill>
                  <a:srgbClr val="000000"/>
                </a:solidFill>
                <a:latin typeface="7s2???"/>
              </a:rPr>
              <a:t>:</a:t>
            </a:r>
          </a:p>
          <a:p>
            <a:pPr marL="4140000"/>
            <a:r>
              <a:rPr lang="en-US" altLang="zh-TW" b="0" i="0" u="none" strike="noStrike" baseline="0" dirty="0">
                <a:solidFill>
                  <a:srgbClr val="000000"/>
                </a:solidFill>
                <a:latin typeface="+mj-ea"/>
                <a:ea typeface="+mj-ea"/>
              </a:rPr>
              <a:t>1.</a:t>
            </a:r>
            <a:r>
              <a:rPr lang="zh-TW" altLang="en-US" sz="1800" b="0" i="0" u="none" strike="noStrike" baseline="0" dirty="0">
                <a:solidFill>
                  <a:srgbClr val="000000"/>
                </a:solidFill>
                <a:latin typeface="7s2???"/>
              </a:rPr>
              <a:t>檢查水位是否在綠色範圍。</a:t>
            </a:r>
            <a:r>
              <a:rPr lang="en-US" altLang="zh-TW" sz="1800" b="0" i="0" u="none" strike="noStrike" baseline="0" dirty="0">
                <a:solidFill>
                  <a:srgbClr val="000000"/>
                </a:solidFill>
                <a:latin typeface="7s2???"/>
              </a:rPr>
              <a:t>(</a:t>
            </a:r>
            <a:r>
              <a:rPr lang="zh-TW" altLang="en-US" sz="1800" b="0" i="0" u="none" strike="noStrike" baseline="0" dirty="0">
                <a:solidFill>
                  <a:srgbClr val="000000"/>
                </a:solidFill>
                <a:latin typeface="7s2???"/>
              </a:rPr>
              <a:t>每個月</a:t>
            </a:r>
            <a:r>
              <a:rPr lang="en-US" altLang="zh-TW" sz="1800" b="0" i="0" u="none" strike="noStrike" baseline="0" dirty="0">
                <a:solidFill>
                  <a:srgbClr val="000000"/>
                </a:solidFill>
                <a:latin typeface="7s2???"/>
              </a:rPr>
              <a:t>)</a:t>
            </a:r>
          </a:p>
          <a:p>
            <a:pPr marL="4356000" indent="-216000"/>
            <a:r>
              <a:rPr lang="en-US" altLang="zh-TW" b="0" i="0" u="none" strike="noStrike" baseline="0" dirty="0">
                <a:solidFill>
                  <a:srgbClr val="000000"/>
                </a:solidFill>
                <a:latin typeface="+mj-ea"/>
                <a:ea typeface="+mj-ea"/>
              </a:rPr>
              <a:t>2.</a:t>
            </a:r>
            <a:r>
              <a:rPr lang="zh-TW" altLang="en-US" sz="1800" b="0" i="0" u="none" strike="noStrike" baseline="0" dirty="0">
                <a:solidFill>
                  <a:srgbClr val="000000"/>
                </a:solidFill>
                <a:latin typeface="7s2???"/>
              </a:rPr>
              <a:t>補充水至水位計綠色範圍之內。</a:t>
            </a:r>
            <a:r>
              <a:rPr lang="en-US" altLang="zh-TW" sz="1800" b="0" i="0" u="none" strike="noStrike" baseline="0" dirty="0">
                <a:solidFill>
                  <a:srgbClr val="000000"/>
                </a:solidFill>
                <a:latin typeface="Arial" panose="020B0604020202020204" pitchFamily="34" charset="0"/>
              </a:rPr>
              <a:t>(</a:t>
            </a:r>
            <a:r>
              <a:rPr lang="zh-TW" altLang="en-US" sz="1800" b="0" i="0" u="none" strike="noStrike" baseline="0" dirty="0">
                <a:solidFill>
                  <a:srgbClr val="000000"/>
                </a:solidFill>
                <a:latin typeface="7s2???"/>
              </a:rPr>
              <a:t>每個月</a:t>
            </a:r>
            <a:r>
              <a:rPr lang="en-US" altLang="zh-TW" sz="1800" b="0" i="0" u="none" strike="noStrike" baseline="0" dirty="0">
                <a:solidFill>
                  <a:srgbClr val="000000"/>
                </a:solidFill>
                <a:latin typeface="Arial" panose="020B0604020202020204" pitchFamily="34" charset="0"/>
              </a:rPr>
              <a:t>)</a:t>
            </a:r>
          </a:p>
          <a:p>
            <a:pPr marL="4356000" indent="-216000"/>
            <a:r>
              <a:rPr lang="en-US" altLang="zh-TW" dirty="0">
                <a:solidFill>
                  <a:srgbClr val="000000"/>
                </a:solidFill>
                <a:latin typeface="Arial" panose="020B0604020202020204" pitchFamily="34" charset="0"/>
              </a:rPr>
              <a:t>3.</a:t>
            </a:r>
            <a:r>
              <a:rPr lang="zh-TW" altLang="en-US" sz="1800" b="0" i="0" u="none" strike="noStrike" baseline="0" dirty="0">
                <a:solidFill>
                  <a:srgbClr val="000000"/>
                </a:solidFill>
                <a:latin typeface="7s2???"/>
              </a:rPr>
              <a:t>由排水口把水流出鎖回止水閥再重新填充新的純水</a:t>
            </a:r>
            <a:r>
              <a:rPr lang="en-US" altLang="zh-TW" sz="1800" b="0" i="0" u="none" strike="noStrike" baseline="0" dirty="0">
                <a:solidFill>
                  <a:srgbClr val="000000"/>
                </a:solidFill>
                <a:latin typeface="7s2???"/>
              </a:rPr>
              <a:t>5</a:t>
            </a:r>
            <a:r>
              <a:rPr lang="zh-TW" altLang="en-US" sz="1800" b="0" i="0" u="none" strike="noStrike" baseline="0" dirty="0">
                <a:solidFill>
                  <a:srgbClr val="000000"/>
                </a:solidFill>
                <a:latin typeface="7s2???"/>
              </a:rPr>
              <a:t>公升。</a:t>
            </a:r>
            <a:r>
              <a:rPr lang="en-US" altLang="zh-TW" sz="1800" b="0" i="0" u="none" strike="noStrike" baseline="0" dirty="0">
                <a:solidFill>
                  <a:srgbClr val="000000"/>
                </a:solidFill>
                <a:latin typeface="7s2???"/>
              </a:rPr>
              <a:t>(</a:t>
            </a:r>
            <a:r>
              <a:rPr lang="zh-TW" altLang="en-US" sz="1800" b="0" i="0" u="none" strike="noStrike" baseline="0" dirty="0">
                <a:solidFill>
                  <a:srgbClr val="000000"/>
                </a:solidFill>
                <a:latin typeface="7s2???"/>
              </a:rPr>
              <a:t>半年一次</a:t>
            </a:r>
            <a:r>
              <a:rPr lang="en-US" altLang="zh-TW" sz="1800" b="0" i="0" u="none" strike="noStrike" baseline="0" dirty="0">
                <a:solidFill>
                  <a:srgbClr val="000000"/>
                </a:solidFill>
                <a:latin typeface="7s2???"/>
              </a:rPr>
              <a:t>)</a:t>
            </a:r>
            <a:endParaRPr lang="en-US" altLang="zh-TW" sz="1800" b="0" i="0" u="none" strike="noStrike" baseline="0" dirty="0">
              <a:solidFill>
                <a:srgbClr val="000000"/>
              </a:solidFill>
              <a:latin typeface="Arial" panose="020B0604020202020204" pitchFamily="34" charset="0"/>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algn="l"/>
            <a:endParaRPr lang="zh-TW" altLang="en-US" sz="2400" b="0" i="0" u="none" strike="noStrike" baseline="0" dirty="0">
              <a:solidFill>
                <a:srgbClr val="000000"/>
              </a:solidFill>
              <a:latin typeface="+mj-ea"/>
              <a:ea typeface="+mj-ea"/>
            </a:endParaRPr>
          </a:p>
        </p:txBody>
      </p:sp>
      <p:pic>
        <p:nvPicPr>
          <p:cNvPr id="5" name="圖片 4">
            <a:extLst>
              <a:ext uri="{FF2B5EF4-FFF2-40B4-BE49-F238E27FC236}">
                <a16:creationId xmlns:a16="http://schemas.microsoft.com/office/drawing/2014/main" id="{4A6A1060-2DFD-4D6D-915B-33350F8B2456}"/>
              </a:ext>
            </a:extLst>
          </p:cNvPr>
          <p:cNvPicPr>
            <a:picLocks noChangeAspect="1"/>
          </p:cNvPicPr>
          <p:nvPr/>
        </p:nvPicPr>
        <p:blipFill>
          <a:blip r:embed="rId2"/>
          <a:stretch>
            <a:fillRect/>
          </a:stretch>
        </p:blipFill>
        <p:spPr>
          <a:xfrm>
            <a:off x="3373062" y="3137010"/>
            <a:ext cx="3880132" cy="2942715"/>
          </a:xfrm>
          <a:prstGeom prst="rect">
            <a:avLst/>
          </a:prstGeom>
        </p:spPr>
      </p:pic>
    </p:spTree>
    <p:extLst>
      <p:ext uri="{BB962C8B-B14F-4D97-AF65-F5344CB8AC3E}">
        <p14:creationId xmlns:p14="http://schemas.microsoft.com/office/powerpoint/2010/main" val="182209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3353787" y="342361"/>
            <a:ext cx="8131550" cy="562712"/>
          </a:xfrm>
        </p:spPr>
        <p:txBody>
          <a:bodyPr vert="horz" lIns="91440" tIns="45720" rIns="91440" bIns="45720" rtlCol="0" anchor="t">
            <a:noAutofit/>
          </a:bodyPr>
          <a:lstStyle/>
          <a:p>
            <a:pPr>
              <a:lnSpc>
                <a:spcPct val="90000"/>
              </a:lnSpc>
            </a:pPr>
            <a:r>
              <a:rPr lang="zh-TW" altLang="en-US" sz="3600" b="1" i="0" u="none" strike="noStrike" baseline="0" dirty="0"/>
              <a:t>雷射切割</a:t>
            </a:r>
            <a:r>
              <a:rPr lang="en-US" altLang="zh-TW" sz="3600" b="1" i="0" u="none" strike="noStrike" baseline="0" dirty="0"/>
              <a:t>/</a:t>
            </a:r>
            <a:r>
              <a:rPr lang="zh-TW" altLang="en-US" sz="3600" b="1" i="0" u="none" strike="noStrike" baseline="0" dirty="0"/>
              <a:t>雕刻機保養方式說明</a:t>
            </a:r>
            <a:endParaRPr lang="en-US" altLang="zh-TW" sz="36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373062" y="1186822"/>
            <a:ext cx="8131550" cy="5224138"/>
          </a:xfrm>
        </p:spPr>
        <p:txBody>
          <a:bodyPr vert="horz" lIns="91440" tIns="45720" rIns="91440" bIns="45720" rtlCol="0">
            <a:normAutofit/>
          </a:bodyPr>
          <a:lstStyle/>
          <a:p>
            <a:r>
              <a:rPr lang="zh-TW" altLang="en-US" sz="2400" i="0" u="none" strike="noStrike" baseline="0" dirty="0">
                <a:solidFill>
                  <a:srgbClr val="000000"/>
                </a:solidFill>
                <a:latin typeface="+mj-ea"/>
                <a:ea typeface="+mj-ea"/>
              </a:rPr>
              <a:t>四</a:t>
            </a:r>
            <a:r>
              <a:rPr lang="en-US" altLang="zh-TW" sz="2400" i="0" u="none" strike="noStrike" baseline="0" dirty="0">
                <a:solidFill>
                  <a:srgbClr val="000000"/>
                </a:solidFill>
                <a:latin typeface="+mj-ea"/>
                <a:ea typeface="+mj-ea"/>
              </a:rPr>
              <a:t>.</a:t>
            </a:r>
            <a:r>
              <a:rPr lang="zh-TW" altLang="en-US" sz="2400" i="0" u="none" strike="noStrike" baseline="0" dirty="0">
                <a:solidFill>
                  <a:srgbClr val="000000"/>
                </a:solidFill>
                <a:latin typeface="+mj-ea"/>
                <a:ea typeface="+mj-ea"/>
              </a:rPr>
              <a:t>周邊保養</a:t>
            </a:r>
            <a:r>
              <a:rPr lang="en-US" altLang="zh-TW" sz="2400" i="0" u="none" strike="noStrike" baseline="0" dirty="0">
                <a:solidFill>
                  <a:srgbClr val="000000"/>
                </a:solidFill>
                <a:latin typeface="+mj-ea"/>
                <a:ea typeface="+mj-ea"/>
              </a:rPr>
              <a:t>(</a:t>
            </a:r>
            <a:r>
              <a:rPr lang="zh-TW" altLang="en-US" sz="2400" i="0" u="none" strike="noStrike" baseline="0" dirty="0">
                <a:solidFill>
                  <a:srgbClr val="000000"/>
                </a:solidFill>
                <a:latin typeface="+mj-ea"/>
                <a:ea typeface="+mj-ea"/>
              </a:rPr>
              <a:t>季保養</a:t>
            </a:r>
            <a:r>
              <a:rPr lang="en-US" altLang="zh-TW" sz="2400" i="0" u="none" strike="noStrike" baseline="0" dirty="0">
                <a:solidFill>
                  <a:srgbClr val="000000"/>
                </a:solidFill>
                <a:latin typeface="+mj-ea"/>
                <a:ea typeface="+mj-ea"/>
              </a:rPr>
              <a:t>)</a:t>
            </a:r>
            <a:endParaRPr lang="zh-TW" altLang="en-US" sz="2400" i="0" u="none" strike="noStrike" baseline="0" dirty="0">
              <a:solidFill>
                <a:srgbClr val="000000"/>
              </a:solidFill>
              <a:latin typeface="+mj-ea"/>
              <a:ea typeface="+mj-ea"/>
            </a:endParaRPr>
          </a:p>
          <a:p>
            <a:pPr algn="just"/>
            <a:r>
              <a:rPr lang="zh-TW" altLang="en-US" sz="2400" b="0" i="0" u="none" strike="noStrike" baseline="0" dirty="0">
                <a:solidFill>
                  <a:srgbClr val="000000"/>
                </a:solidFill>
                <a:latin typeface="7s2???"/>
              </a:rPr>
              <a:t>成型版內殘留切割過後的焦油和殘料時會導致機器裡面的味道越來越重，甚至連放上去的新版材背面都會印上成型版的紋路，這時候就建議將成型版拆下來做清潔。用太久之後在抽風口的地方也會堆積灰塵和髒汙也必須要清潔處理。若是覺得鼓風機的吸力慢慢衰弱時可以將鼓風機拆開並清理內部與吸風口。</a:t>
            </a:r>
          </a:p>
          <a:p>
            <a:pPr marL="4140000"/>
            <a:endParaRPr lang="en-US" altLang="zh-TW" b="0" i="0" u="none" strike="noStrike" baseline="0" dirty="0">
              <a:solidFill>
                <a:srgbClr val="000000"/>
              </a:solidFill>
              <a:latin typeface="7s2???"/>
            </a:endParaRPr>
          </a:p>
          <a:p>
            <a:pPr marL="4140000" algn="l"/>
            <a:endParaRPr lang="en-US" altLang="zh-TW" dirty="0">
              <a:solidFill>
                <a:srgbClr val="000000"/>
              </a:solidFill>
              <a:latin typeface="+mj-ea"/>
              <a:ea typeface="+mj-ea"/>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algn="l"/>
            <a:endParaRPr lang="zh-TW" altLang="en-US" sz="2400" b="0" i="0" u="none" strike="noStrike" baseline="0" dirty="0">
              <a:solidFill>
                <a:srgbClr val="000000"/>
              </a:solidFill>
              <a:latin typeface="+mj-ea"/>
              <a:ea typeface="+mj-ea"/>
            </a:endParaRPr>
          </a:p>
        </p:txBody>
      </p:sp>
      <p:pic>
        <p:nvPicPr>
          <p:cNvPr id="6" name="圖片 5">
            <a:extLst>
              <a:ext uri="{FF2B5EF4-FFF2-40B4-BE49-F238E27FC236}">
                <a16:creationId xmlns:a16="http://schemas.microsoft.com/office/drawing/2014/main" id="{ED1D6540-D1CB-4BA9-8F96-9383CACD57D5}"/>
              </a:ext>
            </a:extLst>
          </p:cNvPr>
          <p:cNvPicPr>
            <a:picLocks noChangeAspect="1"/>
          </p:cNvPicPr>
          <p:nvPr/>
        </p:nvPicPr>
        <p:blipFill>
          <a:blip r:embed="rId2"/>
          <a:stretch>
            <a:fillRect/>
          </a:stretch>
        </p:blipFill>
        <p:spPr>
          <a:xfrm>
            <a:off x="3373062" y="3969416"/>
            <a:ext cx="2755423" cy="2063636"/>
          </a:xfrm>
          <a:prstGeom prst="rect">
            <a:avLst/>
          </a:prstGeom>
        </p:spPr>
      </p:pic>
      <p:pic>
        <p:nvPicPr>
          <p:cNvPr id="8" name="圖片 7">
            <a:extLst>
              <a:ext uri="{FF2B5EF4-FFF2-40B4-BE49-F238E27FC236}">
                <a16:creationId xmlns:a16="http://schemas.microsoft.com/office/drawing/2014/main" id="{832CD316-AC6A-4AC9-80D2-62204F718415}"/>
              </a:ext>
            </a:extLst>
          </p:cNvPr>
          <p:cNvPicPr>
            <a:picLocks noChangeAspect="1"/>
          </p:cNvPicPr>
          <p:nvPr/>
        </p:nvPicPr>
        <p:blipFill>
          <a:blip r:embed="rId3"/>
          <a:stretch>
            <a:fillRect/>
          </a:stretch>
        </p:blipFill>
        <p:spPr>
          <a:xfrm>
            <a:off x="6225208" y="3969416"/>
            <a:ext cx="2616535" cy="2063636"/>
          </a:xfrm>
          <a:prstGeom prst="rect">
            <a:avLst/>
          </a:prstGeom>
        </p:spPr>
      </p:pic>
      <p:pic>
        <p:nvPicPr>
          <p:cNvPr id="10" name="圖片 9">
            <a:extLst>
              <a:ext uri="{FF2B5EF4-FFF2-40B4-BE49-F238E27FC236}">
                <a16:creationId xmlns:a16="http://schemas.microsoft.com/office/drawing/2014/main" id="{F8D9E2D4-6AA6-473C-803C-C0FCED73ABC0}"/>
              </a:ext>
            </a:extLst>
          </p:cNvPr>
          <p:cNvPicPr>
            <a:picLocks noChangeAspect="1"/>
          </p:cNvPicPr>
          <p:nvPr/>
        </p:nvPicPr>
        <p:blipFill>
          <a:blip r:embed="rId4"/>
          <a:stretch>
            <a:fillRect/>
          </a:stretch>
        </p:blipFill>
        <p:spPr>
          <a:xfrm>
            <a:off x="8967395" y="3969416"/>
            <a:ext cx="2679048" cy="2063636"/>
          </a:xfrm>
          <a:prstGeom prst="rect">
            <a:avLst/>
          </a:prstGeom>
        </p:spPr>
      </p:pic>
    </p:spTree>
    <p:extLst>
      <p:ext uri="{BB962C8B-B14F-4D97-AF65-F5344CB8AC3E}">
        <p14:creationId xmlns:p14="http://schemas.microsoft.com/office/powerpoint/2010/main" val="192524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003410" y="350244"/>
            <a:ext cx="8757329" cy="6118650"/>
          </a:xfrm>
        </p:spPr>
        <p:txBody>
          <a:bodyPr vert="horz" lIns="91440" tIns="45720" rIns="91440" bIns="45720" rtlCol="0">
            <a:normAutofit/>
          </a:bodyPr>
          <a:lstStyle/>
          <a:p>
            <a:r>
              <a:rPr lang="zh-TW" altLang="en-US" sz="2400" i="0" u="none" strike="noStrike" baseline="0" dirty="0">
                <a:solidFill>
                  <a:srgbClr val="000000"/>
                </a:solidFill>
                <a:latin typeface="+mj-ea"/>
                <a:ea typeface="+mj-ea"/>
              </a:rPr>
              <a:t>周邊保養</a:t>
            </a:r>
            <a:endParaRPr lang="en-US" altLang="zh-TW" sz="2400" i="0" u="none" strike="noStrike" baseline="0" dirty="0">
              <a:solidFill>
                <a:srgbClr val="000000"/>
              </a:solidFill>
              <a:latin typeface="+mj-ea"/>
              <a:ea typeface="+mj-ea"/>
            </a:endParaRPr>
          </a:p>
          <a:p>
            <a:endParaRPr lang="en-US" altLang="zh-TW" sz="2400" dirty="0">
              <a:solidFill>
                <a:srgbClr val="000000"/>
              </a:solidFill>
              <a:latin typeface="+mj-ea"/>
              <a:ea typeface="+mj-ea"/>
            </a:endParaRPr>
          </a:p>
          <a:p>
            <a:endParaRPr lang="en-US" altLang="zh-TW" sz="2400" dirty="0">
              <a:solidFill>
                <a:srgbClr val="000000"/>
              </a:solidFill>
              <a:latin typeface="+mj-ea"/>
              <a:ea typeface="+mj-ea"/>
            </a:endParaRPr>
          </a:p>
          <a:p>
            <a:endParaRPr lang="en-US" altLang="zh-TW" sz="2400" dirty="0">
              <a:solidFill>
                <a:srgbClr val="000000"/>
              </a:solidFill>
              <a:latin typeface="+mj-ea"/>
              <a:ea typeface="+mj-ea"/>
            </a:endParaRPr>
          </a:p>
          <a:p>
            <a:endParaRPr lang="en-US" altLang="zh-TW" sz="2400" dirty="0">
              <a:solidFill>
                <a:srgbClr val="000000"/>
              </a:solidFill>
              <a:latin typeface="+mj-ea"/>
              <a:ea typeface="+mj-ea"/>
            </a:endParaRPr>
          </a:p>
          <a:p>
            <a:endParaRPr lang="en-US" altLang="zh-TW" sz="2400" dirty="0">
              <a:solidFill>
                <a:srgbClr val="000000"/>
              </a:solidFill>
              <a:latin typeface="+mj-ea"/>
              <a:ea typeface="+mj-ea"/>
            </a:endParaRPr>
          </a:p>
          <a:p>
            <a:endParaRPr lang="en-US" altLang="zh-TW" sz="2400" dirty="0">
              <a:solidFill>
                <a:srgbClr val="000000"/>
              </a:solidFill>
              <a:latin typeface="+mj-ea"/>
              <a:ea typeface="+mj-ea"/>
            </a:endParaRPr>
          </a:p>
          <a:p>
            <a:pPr algn="l"/>
            <a:r>
              <a:rPr lang="zh-TW" altLang="en-US" sz="2000" b="0" i="0" u="none" strike="noStrike" baseline="0" dirty="0">
                <a:solidFill>
                  <a:srgbClr val="000000"/>
                </a:solidFill>
                <a:latin typeface="7s2???"/>
              </a:rPr>
              <a:t>周邊清潔順序</a:t>
            </a:r>
            <a:r>
              <a:rPr lang="en-US" altLang="zh-TW" sz="2000" b="0" i="0" u="none" strike="noStrike" baseline="0" dirty="0">
                <a:solidFill>
                  <a:srgbClr val="000000"/>
                </a:solidFill>
                <a:latin typeface="7s2???"/>
              </a:rPr>
              <a:t>:</a:t>
            </a:r>
          </a:p>
          <a:p>
            <a:pPr marL="288000" indent="-288000" algn="l"/>
            <a:r>
              <a:rPr lang="en-US" altLang="zh-TW" sz="2000" b="0" i="0" u="none" strike="noStrike" baseline="0" dirty="0">
                <a:solidFill>
                  <a:srgbClr val="000000"/>
                </a:solidFill>
                <a:latin typeface="Arial" panose="020B0604020202020204" pitchFamily="34" charset="0"/>
              </a:rPr>
              <a:t>1. </a:t>
            </a:r>
            <a:r>
              <a:rPr lang="zh-TW" altLang="en-US" sz="2000" b="0" i="0" u="none" strike="noStrike" baseline="0" dirty="0">
                <a:solidFill>
                  <a:srgbClr val="000000"/>
                </a:solidFill>
                <a:latin typeface="7s2???"/>
              </a:rPr>
              <a:t>檢查成型版內是否有卡殘料或是過多的焦油、清理機器下方的殘料區。</a:t>
            </a:r>
            <a:r>
              <a:rPr lang="en-US" altLang="zh-TW" sz="2000" b="0" i="0" u="none" strike="noStrike" baseline="0" dirty="0">
                <a:solidFill>
                  <a:srgbClr val="000000"/>
                </a:solidFill>
                <a:latin typeface="7s2???"/>
              </a:rPr>
              <a:t>(</a:t>
            </a:r>
            <a:r>
              <a:rPr lang="zh-TW" altLang="en-US" sz="2000" b="0" i="0" u="none" strike="noStrike" baseline="0" dirty="0">
                <a:solidFill>
                  <a:srgbClr val="000000"/>
                </a:solidFill>
                <a:latin typeface="7s2???"/>
              </a:rPr>
              <a:t>看使用狀況</a:t>
            </a:r>
            <a:r>
              <a:rPr lang="en-US" altLang="zh-TW" sz="2000" b="0" i="0" u="none" strike="noStrike" baseline="0" dirty="0">
                <a:solidFill>
                  <a:srgbClr val="000000"/>
                </a:solidFill>
                <a:latin typeface="7s2???"/>
              </a:rPr>
              <a:t>)</a:t>
            </a:r>
          </a:p>
          <a:p>
            <a:pPr marL="288000" indent="-288000" algn="l"/>
            <a:r>
              <a:rPr lang="en-US" altLang="zh-TW" sz="2000" b="0" i="0" u="none" strike="noStrike" baseline="0" dirty="0">
                <a:solidFill>
                  <a:srgbClr val="000000"/>
                </a:solidFill>
                <a:latin typeface="Arial" panose="020B0604020202020204" pitchFamily="34" charset="0"/>
              </a:rPr>
              <a:t>2. </a:t>
            </a:r>
            <a:r>
              <a:rPr lang="zh-TW" altLang="en-US" sz="2000" b="0" i="0" u="none" strike="noStrike" baseline="0" dirty="0">
                <a:solidFill>
                  <a:srgbClr val="000000"/>
                </a:solidFill>
                <a:latin typeface="7s2???"/>
              </a:rPr>
              <a:t>清理機器下方出風口。</a:t>
            </a:r>
            <a:r>
              <a:rPr lang="en-US" altLang="zh-TW" sz="2000" b="0" i="0" u="none" strike="noStrike" baseline="0" dirty="0">
                <a:solidFill>
                  <a:srgbClr val="000000"/>
                </a:solidFill>
                <a:latin typeface="Arial" panose="020B0604020202020204" pitchFamily="34" charset="0"/>
              </a:rPr>
              <a:t>(</a:t>
            </a:r>
            <a:r>
              <a:rPr lang="zh-TW" altLang="en-US" sz="2000" b="0" i="0" u="none" strike="noStrike" baseline="0" dirty="0">
                <a:solidFill>
                  <a:srgbClr val="000000"/>
                </a:solidFill>
                <a:latin typeface="7s2???"/>
              </a:rPr>
              <a:t>每個月</a:t>
            </a:r>
            <a:r>
              <a:rPr lang="en-US" altLang="zh-TW" sz="2000" b="0" i="0" u="none" strike="noStrike" baseline="0" dirty="0">
                <a:solidFill>
                  <a:srgbClr val="000000"/>
                </a:solidFill>
                <a:latin typeface="Arial" panose="020B0604020202020204" pitchFamily="34" charset="0"/>
              </a:rPr>
              <a:t>)</a:t>
            </a:r>
          </a:p>
          <a:p>
            <a:pPr marL="288000" indent="-288000" algn="l"/>
            <a:r>
              <a:rPr lang="en-US" altLang="zh-TW" sz="2000" b="0" i="0" u="none" strike="noStrike" baseline="0" dirty="0">
                <a:solidFill>
                  <a:srgbClr val="000000"/>
                </a:solidFill>
                <a:latin typeface="Arial" panose="020B0604020202020204" pitchFamily="34" charset="0"/>
              </a:rPr>
              <a:t>3. </a:t>
            </a:r>
            <a:r>
              <a:rPr lang="zh-TW" altLang="en-US" sz="2000" b="0" i="0" u="none" strike="noStrike" baseline="0" dirty="0">
                <a:solidFill>
                  <a:srgbClr val="000000"/>
                </a:solidFill>
                <a:latin typeface="7s2???"/>
              </a:rPr>
              <a:t>拆裝鼓風機清理內部與吸風口。</a:t>
            </a:r>
            <a:r>
              <a:rPr lang="en-US" altLang="zh-TW" sz="2000" b="0" i="0" u="none" strike="noStrike" baseline="0" dirty="0">
                <a:solidFill>
                  <a:srgbClr val="000000"/>
                </a:solidFill>
                <a:latin typeface="7s2???"/>
              </a:rPr>
              <a:t>(</a:t>
            </a:r>
            <a:r>
              <a:rPr lang="zh-TW" altLang="en-US" sz="2000" b="0" i="0" u="none" strike="noStrike" baseline="0" dirty="0">
                <a:solidFill>
                  <a:srgbClr val="000000"/>
                </a:solidFill>
                <a:latin typeface="7s2???"/>
              </a:rPr>
              <a:t>一季一次</a:t>
            </a:r>
            <a:r>
              <a:rPr lang="en-US" altLang="zh-TW" sz="2000" b="0" i="0" u="none" strike="noStrike" baseline="0" dirty="0">
                <a:solidFill>
                  <a:srgbClr val="000000"/>
                </a:solidFill>
                <a:latin typeface="7s2???"/>
              </a:rPr>
              <a:t>)</a:t>
            </a:r>
            <a:endParaRPr lang="en-US" altLang="zh-TW" sz="2000" dirty="0">
              <a:solidFill>
                <a:srgbClr val="000000"/>
              </a:solidFill>
              <a:latin typeface="+mj-ea"/>
              <a:ea typeface="+mj-ea"/>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marL="4140000" algn="l"/>
            <a:endParaRPr lang="en-US" altLang="zh-TW" b="0" i="0" u="none" strike="noStrike" baseline="0" dirty="0">
              <a:solidFill>
                <a:srgbClr val="000000"/>
              </a:solidFill>
              <a:latin typeface="+mj-ea"/>
              <a:ea typeface="+mj-ea"/>
            </a:endParaRPr>
          </a:p>
          <a:p>
            <a:pPr marL="4140000" algn="l"/>
            <a:endParaRPr lang="en-US" altLang="zh-TW" dirty="0">
              <a:solidFill>
                <a:srgbClr val="000000"/>
              </a:solidFill>
              <a:latin typeface="+mj-ea"/>
              <a:ea typeface="+mj-ea"/>
            </a:endParaRPr>
          </a:p>
          <a:p>
            <a:pPr algn="l"/>
            <a:endParaRPr lang="zh-TW" altLang="en-US" sz="2400" b="0" i="0" u="none" strike="noStrike" baseline="0" dirty="0">
              <a:solidFill>
                <a:srgbClr val="000000"/>
              </a:solidFill>
              <a:latin typeface="+mj-ea"/>
              <a:ea typeface="+mj-ea"/>
            </a:endParaRPr>
          </a:p>
        </p:txBody>
      </p:sp>
      <p:pic>
        <p:nvPicPr>
          <p:cNvPr id="6" name="圖片 5">
            <a:extLst>
              <a:ext uri="{FF2B5EF4-FFF2-40B4-BE49-F238E27FC236}">
                <a16:creationId xmlns:a16="http://schemas.microsoft.com/office/drawing/2014/main" id="{ED1D6540-D1CB-4BA9-8F96-9383CACD57D5}"/>
              </a:ext>
            </a:extLst>
          </p:cNvPr>
          <p:cNvPicPr>
            <a:picLocks noChangeAspect="1"/>
          </p:cNvPicPr>
          <p:nvPr/>
        </p:nvPicPr>
        <p:blipFill>
          <a:blip r:embed="rId2"/>
          <a:stretch>
            <a:fillRect/>
          </a:stretch>
        </p:blipFill>
        <p:spPr>
          <a:xfrm>
            <a:off x="3003410" y="1021935"/>
            <a:ext cx="2755423" cy="2063636"/>
          </a:xfrm>
          <a:prstGeom prst="rect">
            <a:avLst/>
          </a:prstGeom>
        </p:spPr>
      </p:pic>
      <p:pic>
        <p:nvPicPr>
          <p:cNvPr id="8" name="圖片 7">
            <a:extLst>
              <a:ext uri="{FF2B5EF4-FFF2-40B4-BE49-F238E27FC236}">
                <a16:creationId xmlns:a16="http://schemas.microsoft.com/office/drawing/2014/main" id="{832CD316-AC6A-4AC9-80D2-62204F718415}"/>
              </a:ext>
            </a:extLst>
          </p:cNvPr>
          <p:cNvPicPr>
            <a:picLocks noChangeAspect="1"/>
          </p:cNvPicPr>
          <p:nvPr/>
        </p:nvPicPr>
        <p:blipFill>
          <a:blip r:embed="rId3"/>
          <a:stretch>
            <a:fillRect/>
          </a:stretch>
        </p:blipFill>
        <p:spPr>
          <a:xfrm>
            <a:off x="5836102" y="1021935"/>
            <a:ext cx="2616535" cy="2063636"/>
          </a:xfrm>
          <a:prstGeom prst="rect">
            <a:avLst/>
          </a:prstGeom>
        </p:spPr>
      </p:pic>
      <p:pic>
        <p:nvPicPr>
          <p:cNvPr id="10" name="圖片 9">
            <a:extLst>
              <a:ext uri="{FF2B5EF4-FFF2-40B4-BE49-F238E27FC236}">
                <a16:creationId xmlns:a16="http://schemas.microsoft.com/office/drawing/2014/main" id="{F8D9E2D4-6AA6-473C-803C-C0FCED73ABC0}"/>
              </a:ext>
            </a:extLst>
          </p:cNvPr>
          <p:cNvPicPr>
            <a:picLocks noChangeAspect="1"/>
          </p:cNvPicPr>
          <p:nvPr/>
        </p:nvPicPr>
        <p:blipFill>
          <a:blip r:embed="rId4"/>
          <a:stretch>
            <a:fillRect/>
          </a:stretch>
        </p:blipFill>
        <p:spPr>
          <a:xfrm>
            <a:off x="8529906" y="1021935"/>
            <a:ext cx="2679048" cy="2063636"/>
          </a:xfrm>
          <a:prstGeom prst="rect">
            <a:avLst/>
          </a:prstGeom>
        </p:spPr>
      </p:pic>
    </p:spTree>
    <p:extLst>
      <p:ext uri="{BB962C8B-B14F-4D97-AF65-F5344CB8AC3E}">
        <p14:creationId xmlns:p14="http://schemas.microsoft.com/office/powerpoint/2010/main" val="234461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3353787" y="342361"/>
            <a:ext cx="8131550" cy="562712"/>
          </a:xfrm>
        </p:spPr>
        <p:txBody>
          <a:bodyPr vert="horz" lIns="91440" tIns="45720" rIns="91440" bIns="45720" rtlCol="0" anchor="t">
            <a:noAutofit/>
          </a:bodyPr>
          <a:lstStyle/>
          <a:p>
            <a:pPr>
              <a:lnSpc>
                <a:spcPct val="90000"/>
              </a:lnSpc>
            </a:pPr>
            <a:r>
              <a:rPr lang="zh-TW" altLang="en-US" sz="3600" b="1" i="0" u="none" strike="noStrike" baseline="0" dirty="0"/>
              <a:t>雷射切割</a:t>
            </a:r>
            <a:r>
              <a:rPr lang="en-US" altLang="zh-TW" sz="3600" b="1" i="0" u="none" strike="noStrike" baseline="0" dirty="0"/>
              <a:t>/</a:t>
            </a:r>
            <a:r>
              <a:rPr lang="zh-TW" altLang="en-US" sz="3600" b="1" i="0" u="none" strike="noStrike" baseline="0" dirty="0"/>
              <a:t>雕刻機保養方式說明</a:t>
            </a:r>
            <a:endParaRPr lang="en-US" altLang="zh-TW" sz="36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373062" y="1186822"/>
            <a:ext cx="8131550" cy="5224138"/>
          </a:xfrm>
        </p:spPr>
        <p:txBody>
          <a:bodyPr vert="horz" lIns="91440" tIns="45720" rIns="91440" bIns="45720" rtlCol="0">
            <a:normAutofit/>
          </a:bodyPr>
          <a:lstStyle/>
          <a:p>
            <a:pPr>
              <a:lnSpc>
                <a:spcPct val="90000"/>
              </a:lnSpc>
            </a:pPr>
            <a:r>
              <a:rPr lang="zh-TW" altLang="en-US" sz="2400" i="0" u="none" strike="noStrike" baseline="0" dirty="0">
                <a:solidFill>
                  <a:schemeClr val="tx1">
                    <a:lumMod val="75000"/>
                    <a:lumOff val="25000"/>
                  </a:schemeClr>
                </a:solidFill>
              </a:rPr>
              <a:t>雷射切割機的保養分別為以下四個部分</a:t>
            </a:r>
          </a:p>
          <a:p>
            <a:pPr>
              <a:lnSpc>
                <a:spcPct val="90000"/>
              </a:lnSpc>
            </a:pPr>
            <a:r>
              <a:rPr lang="zh-TW" altLang="en-US" sz="2400" b="1" i="0" u="none" strike="noStrike" baseline="0" dirty="0">
                <a:solidFill>
                  <a:schemeClr val="accent1"/>
                </a:solidFill>
              </a:rPr>
              <a:t>一</a:t>
            </a:r>
            <a:r>
              <a:rPr lang="en-US" altLang="zh-TW" sz="2400" b="1" i="0" u="none" strike="noStrike" baseline="0" dirty="0">
                <a:solidFill>
                  <a:schemeClr val="accent1"/>
                </a:solidFill>
              </a:rPr>
              <a:t>.</a:t>
            </a:r>
            <a:r>
              <a:rPr lang="zh-TW" altLang="en-US" sz="2400" b="1" i="0" u="none" strike="noStrike" baseline="0" dirty="0">
                <a:solidFill>
                  <a:schemeClr val="accent1"/>
                </a:solidFill>
              </a:rPr>
              <a:t>聚焦鏡與反射鏡</a:t>
            </a:r>
            <a:r>
              <a:rPr lang="en-US" altLang="zh-TW" sz="2400" b="1" i="0" u="none" strike="noStrike" baseline="0" dirty="0">
                <a:solidFill>
                  <a:schemeClr val="accent1"/>
                </a:solidFill>
              </a:rPr>
              <a:t>(</a:t>
            </a:r>
            <a:r>
              <a:rPr lang="zh-TW" altLang="en-US" sz="2400" b="1" i="0" u="none" strike="noStrike" baseline="0" dirty="0">
                <a:solidFill>
                  <a:schemeClr val="accent1"/>
                </a:solidFill>
              </a:rPr>
              <a:t>周保養</a:t>
            </a:r>
            <a:r>
              <a:rPr lang="en-US" altLang="zh-TW" sz="2400" b="1" i="0" u="none" strike="noStrike" baseline="0" dirty="0">
                <a:solidFill>
                  <a:schemeClr val="accent1"/>
                </a:solidFill>
              </a:rPr>
              <a:t>) </a:t>
            </a:r>
          </a:p>
          <a:p>
            <a:pPr>
              <a:lnSpc>
                <a:spcPct val="90000"/>
              </a:lnSpc>
            </a:pPr>
            <a:r>
              <a:rPr lang="en-US" altLang="zh-TW" sz="2400" i="0" u="none" strike="noStrike" baseline="0" dirty="0">
                <a:solidFill>
                  <a:schemeClr val="tx1">
                    <a:lumMod val="75000"/>
                    <a:lumOff val="25000"/>
                  </a:schemeClr>
                </a:solidFill>
              </a:rPr>
              <a:t>①:</a:t>
            </a:r>
            <a:r>
              <a:rPr lang="zh-TW" altLang="en-US" sz="2400" i="0" u="none" strike="noStrike" baseline="0" dirty="0">
                <a:solidFill>
                  <a:schemeClr val="tx1">
                    <a:lumMod val="75000"/>
                    <a:lumOff val="25000"/>
                  </a:schemeClr>
                </a:solidFill>
              </a:rPr>
              <a:t>聚焦鏡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建議使用後就清潔</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反射鏡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一周一次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、③</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紅外線合束鏡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一周一 次</a:t>
            </a:r>
            <a:r>
              <a:rPr lang="en-US" altLang="zh-TW" sz="2400" i="0" u="none" strike="noStrike" baseline="0" dirty="0">
                <a:solidFill>
                  <a:schemeClr val="tx1">
                    <a:lumMod val="75000"/>
                    <a:lumOff val="25000"/>
                  </a:schemeClr>
                </a:solidFill>
              </a:rPr>
              <a:t>)</a:t>
            </a:r>
          </a:p>
          <a:p>
            <a:pPr>
              <a:lnSpc>
                <a:spcPct val="90000"/>
              </a:lnSpc>
            </a:pPr>
            <a:r>
              <a:rPr lang="zh-TW" altLang="en-US" sz="2400" b="1" i="0" u="none" strike="noStrike" baseline="0" dirty="0">
                <a:solidFill>
                  <a:schemeClr val="accent1"/>
                </a:solidFill>
              </a:rPr>
              <a:t>二</a:t>
            </a:r>
            <a:r>
              <a:rPr lang="en-US" altLang="zh-TW" sz="2400" b="1" i="0" u="none" strike="noStrike" baseline="0" dirty="0">
                <a:solidFill>
                  <a:schemeClr val="accent1"/>
                </a:solidFill>
              </a:rPr>
              <a:t>.X</a:t>
            </a:r>
            <a:r>
              <a:rPr lang="zh-TW" altLang="en-US" sz="2400" b="1" i="0" u="none" strike="noStrike" baseline="0" dirty="0">
                <a:solidFill>
                  <a:schemeClr val="accent1"/>
                </a:solidFill>
              </a:rPr>
              <a:t>、</a:t>
            </a:r>
            <a:r>
              <a:rPr lang="en-US" altLang="zh-TW" sz="2400" b="1" i="0" u="none" strike="noStrike" baseline="0" dirty="0">
                <a:solidFill>
                  <a:schemeClr val="accent1"/>
                </a:solidFill>
              </a:rPr>
              <a:t>Y</a:t>
            </a:r>
            <a:r>
              <a:rPr lang="zh-TW" altLang="en-US" sz="2400" b="1" i="0" u="none" strike="noStrike" baseline="0" dirty="0">
                <a:solidFill>
                  <a:schemeClr val="accent1"/>
                </a:solidFill>
              </a:rPr>
              <a:t>、</a:t>
            </a:r>
            <a:r>
              <a:rPr lang="en-US" altLang="zh-TW" sz="2400" b="1" i="0" u="none" strike="noStrike" baseline="0" dirty="0">
                <a:solidFill>
                  <a:schemeClr val="accent1"/>
                </a:solidFill>
              </a:rPr>
              <a:t>Z </a:t>
            </a:r>
            <a:r>
              <a:rPr lang="zh-TW" altLang="en-US" sz="2400" b="1" i="0" u="none" strike="noStrike" baseline="0" dirty="0">
                <a:solidFill>
                  <a:schemeClr val="accent1"/>
                </a:solidFill>
              </a:rPr>
              <a:t>軸</a:t>
            </a:r>
            <a:r>
              <a:rPr lang="en-US" altLang="zh-TW" sz="2400" b="1" i="0" u="none" strike="noStrike" baseline="0" dirty="0">
                <a:solidFill>
                  <a:schemeClr val="accent1"/>
                </a:solidFill>
              </a:rPr>
              <a:t> </a:t>
            </a:r>
            <a:r>
              <a:rPr lang="zh-TW" altLang="en-US" sz="2400" b="1" i="0" u="none" strike="noStrike" baseline="0" dirty="0">
                <a:solidFill>
                  <a:schemeClr val="accent1"/>
                </a:solidFill>
              </a:rPr>
              <a:t>軸承與螺桿</a:t>
            </a:r>
            <a:r>
              <a:rPr lang="en-US" altLang="zh-TW" sz="2400" b="1" i="0" u="none" strike="noStrike" baseline="0" dirty="0">
                <a:solidFill>
                  <a:schemeClr val="accent1"/>
                </a:solidFill>
              </a:rPr>
              <a:t>(</a:t>
            </a:r>
            <a:r>
              <a:rPr lang="zh-TW" altLang="en-US" sz="2400" b="1" i="0" u="none" strike="noStrike" baseline="0" dirty="0">
                <a:solidFill>
                  <a:schemeClr val="accent1"/>
                </a:solidFill>
              </a:rPr>
              <a:t>月保養</a:t>
            </a:r>
            <a:r>
              <a:rPr lang="en-US" altLang="zh-TW" sz="2400" b="1" i="0" u="none" strike="noStrike" baseline="0" dirty="0">
                <a:solidFill>
                  <a:schemeClr val="accent1"/>
                </a:solidFill>
              </a:rPr>
              <a:t>)</a:t>
            </a:r>
          </a:p>
          <a:p>
            <a:pPr>
              <a:lnSpc>
                <a:spcPct val="90000"/>
              </a:lnSpc>
            </a:pPr>
            <a:r>
              <a:rPr lang="en-US" altLang="zh-TW" sz="2400" i="0" u="none" strike="noStrike" baseline="0" dirty="0">
                <a:solidFill>
                  <a:schemeClr val="tx1">
                    <a:lumMod val="75000"/>
                    <a:lumOff val="25000"/>
                  </a:schemeClr>
                </a:solidFill>
              </a:rPr>
              <a:t>①:X</a:t>
            </a:r>
            <a:r>
              <a:rPr lang="zh-TW" altLang="en-US" sz="2400" i="0" u="none" strike="noStrike" baseline="0" dirty="0">
                <a:solidFill>
                  <a:schemeClr val="tx1">
                    <a:lumMod val="75000"/>
                    <a:lumOff val="25000"/>
                  </a:schemeClr>
                </a:solidFill>
              </a:rPr>
              <a:t>、</a:t>
            </a:r>
            <a:r>
              <a:rPr lang="en-US" altLang="zh-TW" sz="2400" i="0" u="none" strike="noStrike" baseline="0" dirty="0">
                <a:solidFill>
                  <a:schemeClr val="tx1">
                    <a:lumMod val="75000"/>
                    <a:lumOff val="25000"/>
                  </a:schemeClr>
                </a:solidFill>
              </a:rPr>
              <a:t>Y </a:t>
            </a:r>
            <a:r>
              <a:rPr lang="zh-TW" altLang="en-US" sz="2400" i="0" u="none" strike="noStrike" baseline="0" dirty="0">
                <a:solidFill>
                  <a:schemeClr val="tx1">
                    <a:lumMod val="75000"/>
                    <a:lumOff val="25000"/>
                  </a:schemeClr>
                </a:solidFill>
              </a:rPr>
              <a:t>軸承上油</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一周一次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、②</a:t>
            </a:r>
            <a:r>
              <a:rPr lang="en-US" altLang="zh-TW" sz="2400" i="0" u="none" strike="noStrike" baseline="0" dirty="0">
                <a:solidFill>
                  <a:schemeClr val="tx1">
                    <a:lumMod val="75000"/>
                    <a:lumOff val="25000"/>
                  </a:schemeClr>
                </a:solidFill>
              </a:rPr>
              <a:t>:Z </a:t>
            </a:r>
            <a:r>
              <a:rPr lang="zh-TW" altLang="en-US" sz="2400" i="0" u="none" strike="noStrike" baseline="0" dirty="0">
                <a:solidFill>
                  <a:schemeClr val="tx1">
                    <a:lumMod val="75000"/>
                    <a:lumOff val="25000"/>
                  </a:schemeClr>
                </a:solidFill>
              </a:rPr>
              <a:t>軸螺桿上油</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一周一次</a:t>
            </a:r>
            <a:r>
              <a:rPr lang="en-US" altLang="zh-TW" sz="2400" i="0" u="none" strike="noStrike" baseline="0" dirty="0">
                <a:solidFill>
                  <a:schemeClr val="tx1">
                    <a:lumMod val="75000"/>
                    <a:lumOff val="25000"/>
                  </a:schemeClr>
                </a:solidFill>
              </a:rPr>
              <a:t>) </a:t>
            </a:r>
          </a:p>
          <a:p>
            <a:pPr>
              <a:lnSpc>
                <a:spcPct val="90000"/>
              </a:lnSpc>
            </a:pPr>
            <a:r>
              <a:rPr lang="zh-TW" altLang="en-US" sz="2400" b="1" i="0" u="none" strike="noStrike" baseline="0" dirty="0">
                <a:solidFill>
                  <a:schemeClr val="accent1"/>
                </a:solidFill>
              </a:rPr>
              <a:t>三</a:t>
            </a:r>
            <a:r>
              <a:rPr lang="en-US" altLang="zh-TW" sz="2400" b="1" i="0" u="none" strike="noStrike" baseline="0" dirty="0">
                <a:solidFill>
                  <a:schemeClr val="accent1"/>
                </a:solidFill>
              </a:rPr>
              <a:t>.</a:t>
            </a:r>
            <a:r>
              <a:rPr lang="zh-TW" altLang="en-US" sz="2400" b="1" i="0" u="none" strike="noStrike" baseline="0" dirty="0">
                <a:solidFill>
                  <a:schemeClr val="accent1"/>
                </a:solidFill>
              </a:rPr>
              <a:t>水箱換水與清潔</a:t>
            </a:r>
            <a:r>
              <a:rPr lang="en-US" altLang="zh-TW" sz="2400" b="1" i="0" u="none" strike="noStrike" baseline="0" dirty="0">
                <a:solidFill>
                  <a:schemeClr val="accent1"/>
                </a:solidFill>
              </a:rPr>
              <a:t>(</a:t>
            </a:r>
            <a:r>
              <a:rPr lang="zh-TW" altLang="en-US" sz="2400" b="1" i="0" u="none" strike="noStrike" baseline="0" dirty="0">
                <a:solidFill>
                  <a:schemeClr val="accent1"/>
                </a:solidFill>
              </a:rPr>
              <a:t>月保養</a:t>
            </a:r>
            <a:r>
              <a:rPr lang="en-US" altLang="zh-TW" sz="2400" b="1" i="0" u="none" strike="noStrike" baseline="0" dirty="0">
                <a:solidFill>
                  <a:schemeClr val="accent1"/>
                </a:solidFill>
              </a:rPr>
              <a:t>)</a:t>
            </a:r>
          </a:p>
          <a:p>
            <a:pPr>
              <a:lnSpc>
                <a:spcPct val="90000"/>
              </a:lnSpc>
            </a:pPr>
            <a:r>
              <a:rPr lang="en-US" altLang="zh-TW" sz="2400" i="0" u="none" strike="noStrike" baseline="0" dirty="0">
                <a:solidFill>
                  <a:schemeClr val="tx1">
                    <a:lumMod val="75000"/>
                    <a:lumOff val="25000"/>
                  </a:schemeClr>
                </a:solidFill>
              </a:rPr>
              <a:t>①:</a:t>
            </a:r>
            <a:r>
              <a:rPr lang="zh-TW" altLang="en-US" sz="2400" i="0" u="none" strike="noStrike" baseline="0" dirty="0">
                <a:solidFill>
                  <a:schemeClr val="tx1">
                    <a:lumMod val="75000"/>
                    <a:lumOff val="25000"/>
                  </a:schemeClr>
                </a:solidFill>
              </a:rPr>
              <a:t>檢查水位</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一個月一次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更換冷卻水</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半年一次</a:t>
            </a:r>
            <a:r>
              <a:rPr lang="en-US" altLang="zh-TW" sz="2400" i="0" u="none" strike="noStrike" baseline="0" dirty="0">
                <a:solidFill>
                  <a:schemeClr val="tx1">
                    <a:lumMod val="75000"/>
                    <a:lumOff val="25000"/>
                  </a:schemeClr>
                </a:solidFill>
              </a:rPr>
              <a:t>)</a:t>
            </a:r>
          </a:p>
          <a:p>
            <a:pPr>
              <a:lnSpc>
                <a:spcPct val="90000"/>
              </a:lnSpc>
            </a:pPr>
            <a:r>
              <a:rPr lang="zh-TW" altLang="en-US" sz="2400" b="1" i="0" u="none" strike="noStrike" baseline="0" dirty="0">
                <a:solidFill>
                  <a:schemeClr val="accent1"/>
                </a:solidFill>
              </a:rPr>
              <a:t>四</a:t>
            </a:r>
            <a:r>
              <a:rPr lang="en-US" altLang="zh-TW" sz="2400" b="1" i="0" u="none" strike="noStrike" baseline="0" dirty="0">
                <a:solidFill>
                  <a:schemeClr val="accent1"/>
                </a:solidFill>
              </a:rPr>
              <a:t>.</a:t>
            </a:r>
            <a:r>
              <a:rPr lang="zh-TW" altLang="en-US" sz="2400" b="1" i="0" u="none" strike="noStrike" baseline="0" dirty="0">
                <a:solidFill>
                  <a:schemeClr val="accent1"/>
                </a:solidFill>
              </a:rPr>
              <a:t>周邊清潔</a:t>
            </a:r>
            <a:r>
              <a:rPr lang="en-US" altLang="zh-TW" sz="2400" b="1" i="0" u="none" strike="noStrike" baseline="0" dirty="0">
                <a:solidFill>
                  <a:schemeClr val="accent1"/>
                </a:solidFill>
              </a:rPr>
              <a:t>(</a:t>
            </a:r>
            <a:r>
              <a:rPr lang="zh-TW" altLang="en-US" sz="2400" b="1" i="0" u="none" strike="noStrike" baseline="0" dirty="0">
                <a:solidFill>
                  <a:schemeClr val="accent1"/>
                </a:solidFill>
              </a:rPr>
              <a:t>季保養</a:t>
            </a:r>
            <a:r>
              <a:rPr lang="en-US" altLang="zh-TW" sz="2400" b="1" i="0" u="none" strike="noStrike" baseline="0" dirty="0">
                <a:solidFill>
                  <a:schemeClr val="accent1"/>
                </a:solidFill>
              </a:rPr>
              <a:t>) </a:t>
            </a:r>
          </a:p>
          <a:p>
            <a:pPr>
              <a:lnSpc>
                <a:spcPct val="90000"/>
              </a:lnSpc>
            </a:pPr>
            <a:r>
              <a:rPr lang="en-US" altLang="zh-TW" sz="2400" i="0" u="none" strike="noStrike" baseline="0" dirty="0">
                <a:solidFill>
                  <a:schemeClr val="tx1">
                    <a:lumMod val="75000"/>
                    <a:lumOff val="25000"/>
                  </a:schemeClr>
                </a:solidFill>
              </a:rPr>
              <a:t>①:</a:t>
            </a:r>
            <a:r>
              <a:rPr lang="zh-TW" altLang="en-US" sz="2400" i="0" u="none" strike="noStrike" baseline="0" dirty="0">
                <a:solidFill>
                  <a:schemeClr val="tx1">
                    <a:lumMod val="75000"/>
                    <a:lumOff val="25000"/>
                  </a:schemeClr>
                </a:solidFill>
              </a:rPr>
              <a:t>機器下方的殘料清理</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看使用狀況</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機器抽風口清理</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一季一次</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、③</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鼓風機 清理</a:t>
            </a:r>
            <a:r>
              <a:rPr lang="en-US" altLang="zh-TW" sz="2400" i="0" u="none" strike="noStrike" baseline="0" dirty="0">
                <a:solidFill>
                  <a:schemeClr val="tx1">
                    <a:lumMod val="75000"/>
                    <a:lumOff val="25000"/>
                  </a:schemeClr>
                </a:solidFill>
              </a:rPr>
              <a:t>(</a:t>
            </a:r>
            <a:r>
              <a:rPr lang="zh-TW" altLang="en-US" sz="2400" i="0" u="none" strike="noStrike" baseline="0" dirty="0">
                <a:solidFill>
                  <a:schemeClr val="tx1">
                    <a:lumMod val="75000"/>
                    <a:lumOff val="25000"/>
                  </a:schemeClr>
                </a:solidFill>
              </a:rPr>
              <a:t>一季一次</a:t>
            </a:r>
            <a:r>
              <a:rPr lang="en-US" altLang="zh-TW" sz="2400" i="0" u="none" strike="noStrike" baseline="0" dirty="0">
                <a:solidFill>
                  <a:schemeClr val="tx1">
                    <a:lumMod val="75000"/>
                    <a:lumOff val="25000"/>
                  </a:schemeClr>
                </a:solidFill>
              </a:rPr>
              <a:t>)</a:t>
            </a:r>
          </a:p>
          <a:p>
            <a:pPr>
              <a:lnSpc>
                <a:spcPct val="90000"/>
              </a:lnSpc>
              <a:buFont typeface="Wingdings 3" charset="2"/>
              <a:buChar char=""/>
            </a:pPr>
            <a:endParaRPr lang="en-US" altLang="zh-TW" sz="1700" dirty="0">
              <a:solidFill>
                <a:schemeClr val="tx1">
                  <a:lumMod val="75000"/>
                  <a:lumOff val="25000"/>
                </a:schemeClr>
              </a:solidFill>
            </a:endParaRPr>
          </a:p>
        </p:txBody>
      </p:sp>
    </p:spTree>
    <p:extLst>
      <p:ext uri="{BB962C8B-B14F-4D97-AF65-F5344CB8AC3E}">
        <p14:creationId xmlns:p14="http://schemas.microsoft.com/office/powerpoint/2010/main" val="179259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3353787" y="342361"/>
            <a:ext cx="8131550" cy="562712"/>
          </a:xfrm>
        </p:spPr>
        <p:txBody>
          <a:bodyPr vert="horz" lIns="91440" tIns="45720" rIns="91440" bIns="45720" rtlCol="0" anchor="t">
            <a:noAutofit/>
          </a:bodyPr>
          <a:lstStyle/>
          <a:p>
            <a:pPr>
              <a:lnSpc>
                <a:spcPct val="90000"/>
              </a:lnSpc>
            </a:pPr>
            <a:r>
              <a:rPr lang="zh-TW" altLang="en-US" sz="3600" b="1" i="0" u="none" strike="noStrike" baseline="0" dirty="0"/>
              <a:t>雷射切割</a:t>
            </a:r>
            <a:r>
              <a:rPr lang="en-US" altLang="zh-TW" sz="3600" b="1" i="0" u="none" strike="noStrike" baseline="0" dirty="0"/>
              <a:t>/</a:t>
            </a:r>
            <a:r>
              <a:rPr lang="zh-TW" altLang="en-US" sz="3600" b="1" i="0" u="none" strike="noStrike" baseline="0" dirty="0"/>
              <a:t>雕刻機保養方式說明</a:t>
            </a:r>
            <a:endParaRPr lang="en-US" altLang="zh-TW" sz="36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373062" y="1186822"/>
            <a:ext cx="8131550" cy="5224138"/>
          </a:xfrm>
        </p:spPr>
        <p:txBody>
          <a:bodyPr vert="horz" lIns="91440" tIns="45720" rIns="91440" bIns="45720" rtlCol="0">
            <a:normAutofit/>
          </a:bodyPr>
          <a:lstStyle/>
          <a:p>
            <a:pPr algn="just"/>
            <a:r>
              <a:rPr lang="zh-TW" altLang="en-US" sz="2400" b="0" i="0" u="none" strike="noStrike" baseline="0" dirty="0">
                <a:solidFill>
                  <a:srgbClr val="000000"/>
                </a:solidFill>
                <a:latin typeface="7s2???"/>
              </a:rPr>
              <a:t>一</a:t>
            </a:r>
            <a:r>
              <a:rPr lang="en-US" altLang="zh-TW" sz="2400" b="1" i="0" u="none" strike="noStrike" baseline="0" dirty="0">
                <a:solidFill>
                  <a:srgbClr val="000000"/>
                </a:solidFill>
                <a:latin typeface="Calibri" panose="020F0502020204030204" pitchFamily="34" charset="0"/>
              </a:rPr>
              <a:t>.</a:t>
            </a:r>
            <a:r>
              <a:rPr lang="zh-TW" altLang="en-US" sz="2400" b="0" i="0" u="none" strike="noStrike" baseline="0" dirty="0">
                <a:solidFill>
                  <a:srgbClr val="000000"/>
                </a:solidFill>
                <a:latin typeface="7s2???"/>
              </a:rPr>
              <a:t>聚焦鏡與反射鏡清潔</a:t>
            </a:r>
            <a:r>
              <a:rPr lang="en-US" altLang="zh-TW" sz="2400" b="1" i="0" u="none" strike="noStrike" baseline="0" dirty="0">
                <a:solidFill>
                  <a:srgbClr val="000000"/>
                </a:solidFill>
                <a:latin typeface="Calibri" panose="020F0502020204030204" pitchFamily="34" charset="0"/>
              </a:rPr>
              <a:t>(</a:t>
            </a:r>
            <a:r>
              <a:rPr lang="zh-TW" altLang="en-US" sz="2400" b="0" i="0" u="none" strike="noStrike" baseline="0" dirty="0">
                <a:solidFill>
                  <a:srgbClr val="000000"/>
                </a:solidFill>
                <a:latin typeface="7s2???"/>
              </a:rPr>
              <a:t>周保養</a:t>
            </a:r>
            <a:r>
              <a:rPr lang="en-US" altLang="zh-TW" sz="2400" b="1" i="0" u="none" strike="noStrike" baseline="0" dirty="0">
                <a:solidFill>
                  <a:srgbClr val="000000"/>
                </a:solidFill>
                <a:latin typeface="Calibri" panose="020F0502020204030204" pitchFamily="34" charset="0"/>
              </a:rPr>
              <a:t>) </a:t>
            </a:r>
            <a:endParaRPr lang="zh-TW" altLang="en-US" sz="2400" b="0" i="0" u="none" strike="noStrike" baseline="0" dirty="0">
              <a:solidFill>
                <a:srgbClr val="000000"/>
              </a:solidFill>
              <a:latin typeface="Calibri" panose="020F0502020204030204" pitchFamily="34" charset="0"/>
            </a:endParaRPr>
          </a:p>
          <a:p>
            <a:pPr algn="just"/>
            <a:r>
              <a:rPr lang="zh-TW" altLang="en-US" sz="2400" b="0" i="0" u="none" strike="noStrike" baseline="0" dirty="0">
                <a:solidFill>
                  <a:srgbClr val="000000"/>
                </a:solidFill>
                <a:latin typeface="7s2???"/>
              </a:rPr>
              <a:t>鏡片具有一層耐用的鍍膜，在正確的維護下不易損壞；請根據維護手冊的要求定 期檢查聚焦 鏡、反射鏡和合束鏡。若發現鏡片上有塵汙，務必立即清潔乾淨 。</a:t>
            </a:r>
          </a:p>
          <a:p>
            <a:pPr>
              <a:lnSpc>
                <a:spcPct val="90000"/>
              </a:lnSpc>
            </a:pPr>
            <a:endParaRPr lang="en-US" altLang="zh-TW" sz="1700" dirty="0">
              <a:solidFill>
                <a:schemeClr val="tx1">
                  <a:lumMod val="75000"/>
                  <a:lumOff val="25000"/>
                </a:schemeClr>
              </a:solidFill>
            </a:endParaRPr>
          </a:p>
        </p:txBody>
      </p:sp>
      <p:pic>
        <p:nvPicPr>
          <p:cNvPr id="5" name="圖片 4">
            <a:extLst>
              <a:ext uri="{FF2B5EF4-FFF2-40B4-BE49-F238E27FC236}">
                <a16:creationId xmlns:a16="http://schemas.microsoft.com/office/drawing/2014/main" id="{6E6EEC98-F4FD-418C-BC45-98BC80A5BC6B}"/>
              </a:ext>
            </a:extLst>
          </p:cNvPr>
          <p:cNvPicPr>
            <a:picLocks noChangeAspect="1"/>
          </p:cNvPicPr>
          <p:nvPr/>
        </p:nvPicPr>
        <p:blipFill>
          <a:blip r:embed="rId2"/>
          <a:stretch>
            <a:fillRect/>
          </a:stretch>
        </p:blipFill>
        <p:spPr>
          <a:xfrm>
            <a:off x="3353787" y="3111341"/>
            <a:ext cx="2557041" cy="1858223"/>
          </a:xfrm>
          <a:prstGeom prst="rect">
            <a:avLst/>
          </a:prstGeom>
        </p:spPr>
      </p:pic>
      <p:pic>
        <p:nvPicPr>
          <p:cNvPr id="7" name="圖片 6">
            <a:extLst>
              <a:ext uri="{FF2B5EF4-FFF2-40B4-BE49-F238E27FC236}">
                <a16:creationId xmlns:a16="http://schemas.microsoft.com/office/drawing/2014/main" id="{E362D915-6A84-4D70-8A26-BDC82E4C6477}"/>
              </a:ext>
            </a:extLst>
          </p:cNvPr>
          <p:cNvPicPr>
            <a:picLocks noChangeAspect="1"/>
          </p:cNvPicPr>
          <p:nvPr/>
        </p:nvPicPr>
        <p:blipFill>
          <a:blip r:embed="rId3"/>
          <a:stretch>
            <a:fillRect/>
          </a:stretch>
        </p:blipFill>
        <p:spPr>
          <a:xfrm>
            <a:off x="6183663" y="3075088"/>
            <a:ext cx="1984977" cy="1886082"/>
          </a:xfrm>
          <a:prstGeom prst="rect">
            <a:avLst/>
          </a:prstGeom>
        </p:spPr>
      </p:pic>
      <p:pic>
        <p:nvPicPr>
          <p:cNvPr id="9" name="圖片 8">
            <a:extLst>
              <a:ext uri="{FF2B5EF4-FFF2-40B4-BE49-F238E27FC236}">
                <a16:creationId xmlns:a16="http://schemas.microsoft.com/office/drawing/2014/main" id="{3F073330-62AA-4AE8-9FAF-C27AA0EF6D9A}"/>
              </a:ext>
            </a:extLst>
          </p:cNvPr>
          <p:cNvPicPr>
            <a:picLocks noChangeAspect="1"/>
          </p:cNvPicPr>
          <p:nvPr/>
        </p:nvPicPr>
        <p:blipFill>
          <a:blip r:embed="rId4"/>
          <a:stretch>
            <a:fillRect/>
          </a:stretch>
        </p:blipFill>
        <p:spPr>
          <a:xfrm>
            <a:off x="8508244" y="3075088"/>
            <a:ext cx="3340662" cy="1886082"/>
          </a:xfrm>
          <a:prstGeom prst="rect">
            <a:avLst/>
          </a:prstGeom>
        </p:spPr>
      </p:pic>
    </p:spTree>
    <p:extLst>
      <p:ext uri="{BB962C8B-B14F-4D97-AF65-F5344CB8AC3E}">
        <p14:creationId xmlns:p14="http://schemas.microsoft.com/office/powerpoint/2010/main" val="272546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3353787" y="342361"/>
            <a:ext cx="8131550" cy="562712"/>
          </a:xfrm>
        </p:spPr>
        <p:txBody>
          <a:bodyPr vert="horz" lIns="91440" tIns="45720" rIns="91440" bIns="45720" rtlCol="0" anchor="t">
            <a:noAutofit/>
          </a:bodyPr>
          <a:lstStyle/>
          <a:p>
            <a:pPr>
              <a:lnSpc>
                <a:spcPct val="90000"/>
              </a:lnSpc>
            </a:pPr>
            <a:r>
              <a:rPr lang="zh-TW" altLang="en-US" sz="3600" b="1" i="0" u="none" strike="noStrike" baseline="0" dirty="0"/>
              <a:t>雷射切割</a:t>
            </a:r>
            <a:r>
              <a:rPr lang="en-US" altLang="zh-TW" sz="3600" b="1" i="0" u="none" strike="noStrike" baseline="0" dirty="0"/>
              <a:t>/</a:t>
            </a:r>
            <a:r>
              <a:rPr lang="zh-TW" altLang="en-US" sz="3600" b="1" i="0" u="none" strike="noStrike" baseline="0" dirty="0"/>
              <a:t>雕刻機保養方式說明</a:t>
            </a:r>
            <a:endParaRPr lang="en-US" altLang="zh-TW" sz="36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3190187" y="1168166"/>
            <a:ext cx="8736770" cy="5347473"/>
          </a:xfrm>
        </p:spPr>
        <p:txBody>
          <a:bodyPr vert="horz" lIns="91440" tIns="45720" rIns="91440" bIns="45720" rtlCol="0">
            <a:noAutofit/>
          </a:bodyPr>
          <a:lstStyle/>
          <a:p>
            <a:pPr algn="l"/>
            <a:r>
              <a:rPr lang="zh-TW" altLang="en-US" b="0" i="0" u="none" strike="noStrike" baseline="0" dirty="0">
                <a:solidFill>
                  <a:srgbClr val="000000"/>
                </a:solidFill>
                <a:latin typeface="7s2???"/>
              </a:rPr>
              <a:t>為了讓機器的工作效率達到最大，建議每天工作前先擦拭乾淨聚焦鏡和反射鏡。 清理聚焦鏡順序</a:t>
            </a:r>
            <a:r>
              <a:rPr lang="en-US" altLang="zh-TW" b="0" i="0" u="none" strike="noStrike" baseline="0" dirty="0">
                <a:solidFill>
                  <a:srgbClr val="000000"/>
                </a:solidFill>
                <a:latin typeface="7s2???"/>
              </a:rPr>
              <a:t>:</a:t>
            </a:r>
          </a:p>
          <a:p>
            <a:pPr marL="252000" indent="-252000" algn="l"/>
            <a:r>
              <a:rPr lang="en-US" altLang="zh-TW" b="0" i="0" u="none" strike="noStrike" baseline="0" dirty="0">
                <a:solidFill>
                  <a:srgbClr val="000000"/>
                </a:solidFill>
                <a:latin typeface="Arial" panose="020B0604020202020204" pitchFamily="34" charset="0"/>
              </a:rPr>
              <a:t>1. </a:t>
            </a:r>
            <a:r>
              <a:rPr lang="zh-TW" altLang="en-US" b="0" i="0" u="none" strike="noStrike" baseline="0" dirty="0">
                <a:solidFill>
                  <a:srgbClr val="000000"/>
                </a:solidFill>
                <a:latin typeface="7s2???"/>
              </a:rPr>
              <a:t>將工作平臺移動到雷射頭聚焦鏡筒下約 </a:t>
            </a:r>
            <a:r>
              <a:rPr lang="en-US" altLang="zh-TW" b="0" i="0" u="none" strike="noStrike" baseline="0" dirty="0">
                <a:solidFill>
                  <a:srgbClr val="000000"/>
                </a:solidFill>
                <a:latin typeface="Arial" panose="020B0604020202020204" pitchFamily="34" charset="0"/>
              </a:rPr>
              <a:t>10 </a:t>
            </a:r>
            <a:r>
              <a:rPr lang="zh-TW" altLang="en-US" b="0" i="0" u="none" strike="noStrike" baseline="0" dirty="0">
                <a:solidFill>
                  <a:srgbClr val="000000"/>
                </a:solidFill>
                <a:latin typeface="7s2???"/>
              </a:rPr>
              <a:t>釐米處</a:t>
            </a:r>
          </a:p>
          <a:p>
            <a:pPr marL="252000" indent="-252000" algn="l"/>
            <a:r>
              <a:rPr lang="en-US" altLang="zh-TW" b="0" i="0" u="none" strike="noStrike" baseline="0" dirty="0">
                <a:solidFill>
                  <a:srgbClr val="000000"/>
                </a:solidFill>
                <a:latin typeface="Arial" panose="020B0604020202020204" pitchFamily="34" charset="0"/>
              </a:rPr>
              <a:t>2. </a:t>
            </a:r>
            <a:r>
              <a:rPr lang="zh-TW" altLang="en-US" b="0" i="0" u="none" strike="noStrike" baseline="0" dirty="0">
                <a:solidFill>
                  <a:srgbClr val="000000"/>
                </a:solidFill>
                <a:latin typeface="7s2???"/>
              </a:rPr>
              <a:t>移動雷射頭到工作平臺中心。在雷射頭下放一塊清潔布。（以免脫落導致鏡 片損壞）</a:t>
            </a:r>
          </a:p>
          <a:p>
            <a:pPr marL="252000" indent="-252000" algn="l"/>
            <a:r>
              <a:rPr lang="en-US" altLang="zh-TW" b="0" i="0" u="none" strike="noStrike" baseline="0" dirty="0">
                <a:solidFill>
                  <a:srgbClr val="000000"/>
                </a:solidFill>
                <a:latin typeface="Arial" panose="020B0604020202020204" pitchFamily="34" charset="0"/>
              </a:rPr>
              <a:t>3. </a:t>
            </a:r>
            <a:r>
              <a:rPr lang="zh-TW" altLang="en-US" b="0" i="0" u="none" strike="noStrike" baseline="0" dirty="0">
                <a:solidFill>
                  <a:srgbClr val="000000"/>
                </a:solidFill>
                <a:latin typeface="7s2???"/>
              </a:rPr>
              <a:t>取下聚焦雷射頭 。</a:t>
            </a:r>
          </a:p>
          <a:p>
            <a:pPr marL="252000" indent="-252000" algn="l"/>
            <a:r>
              <a:rPr lang="en-US" altLang="zh-TW" b="0" i="0" u="none" strike="noStrike" baseline="0" dirty="0">
                <a:solidFill>
                  <a:srgbClr val="000000"/>
                </a:solidFill>
                <a:latin typeface="Arial" panose="020B0604020202020204" pitchFamily="34" charset="0"/>
              </a:rPr>
              <a:t>4. </a:t>
            </a:r>
            <a:r>
              <a:rPr lang="zh-TW" altLang="en-US" b="0" i="0" u="none" strike="noStrike" baseline="0" dirty="0">
                <a:solidFill>
                  <a:srgbClr val="000000"/>
                </a:solidFill>
                <a:latin typeface="7s2???"/>
              </a:rPr>
              <a:t>在清潔布上方，小心地轉開雷射頭，將聚焦鏡片從雷射頭中取出 。</a:t>
            </a:r>
          </a:p>
          <a:p>
            <a:pPr marL="252000" indent="-252000" algn="l"/>
            <a:r>
              <a:rPr lang="en-US" altLang="zh-TW" b="0" i="0" u="none" strike="noStrike" baseline="0" dirty="0">
                <a:solidFill>
                  <a:srgbClr val="000000"/>
                </a:solidFill>
                <a:latin typeface="Arial" panose="020B0604020202020204" pitchFamily="34" charset="0"/>
              </a:rPr>
              <a:t>5. </a:t>
            </a:r>
            <a:r>
              <a:rPr lang="zh-TW" altLang="en-US" b="0" i="0" u="none" strike="noStrike" baseline="0" dirty="0">
                <a:solidFill>
                  <a:srgbClr val="000000"/>
                </a:solidFill>
                <a:latin typeface="7s2???"/>
              </a:rPr>
              <a:t>通過吹氣盡可能把附在鏡片表面的塵汙除去 。</a:t>
            </a:r>
          </a:p>
          <a:p>
            <a:pPr marL="252000" indent="-252000" algn="l"/>
            <a:r>
              <a:rPr lang="en-US" altLang="zh-TW" b="0" i="0" u="none" strike="noStrike" baseline="0" dirty="0">
                <a:solidFill>
                  <a:srgbClr val="000000"/>
                </a:solidFill>
                <a:latin typeface="Arial" panose="020B0604020202020204" pitchFamily="34" charset="0"/>
              </a:rPr>
              <a:t>6. </a:t>
            </a:r>
            <a:r>
              <a:rPr lang="zh-TW" altLang="en-US" b="0" i="0" u="none" strike="noStrike" baseline="0" dirty="0">
                <a:solidFill>
                  <a:srgbClr val="000000"/>
                </a:solidFill>
                <a:latin typeface="7s2???"/>
              </a:rPr>
              <a:t>檢查鏡片，如有必要則用鏡片清洗液和擦鏡布進行清潔 。</a:t>
            </a:r>
          </a:p>
          <a:p>
            <a:pPr marL="252000" indent="-252000" algn="l"/>
            <a:r>
              <a:rPr lang="en-US" altLang="zh-TW" b="0" i="0" u="none" strike="noStrike" baseline="0" dirty="0">
                <a:solidFill>
                  <a:srgbClr val="000000"/>
                </a:solidFill>
                <a:latin typeface="Arial" panose="020B0604020202020204" pitchFamily="34" charset="0"/>
              </a:rPr>
              <a:t>7. </a:t>
            </a:r>
            <a:r>
              <a:rPr lang="zh-TW" altLang="en-US" b="0" i="0" u="none" strike="noStrike" baseline="0" dirty="0">
                <a:solidFill>
                  <a:srgbClr val="000000"/>
                </a:solidFill>
                <a:latin typeface="7s2???"/>
              </a:rPr>
              <a:t>將鏡片放在乾淨的擦鏡布上，在鏡片上滴一點鏡片清洗液，讓清洗液反應大 約一分鐘， 用浸透清洗液的擦鏡布輕輕清潔 。</a:t>
            </a:r>
          </a:p>
          <a:p>
            <a:pPr marL="252000" indent="-252000" algn="l"/>
            <a:r>
              <a:rPr lang="en-US" altLang="zh-TW" b="0" i="0" u="none" strike="noStrike" baseline="0" dirty="0">
                <a:solidFill>
                  <a:srgbClr val="000000"/>
                </a:solidFill>
                <a:latin typeface="Arial" panose="020B0604020202020204" pitchFamily="34" charset="0"/>
              </a:rPr>
              <a:t>8. </a:t>
            </a:r>
            <a:r>
              <a:rPr lang="zh-TW" altLang="en-US" b="0" i="0" u="none" strike="noStrike" baseline="0" dirty="0">
                <a:solidFill>
                  <a:srgbClr val="000000"/>
                </a:solidFill>
                <a:latin typeface="7s2???"/>
              </a:rPr>
              <a:t>最後用乾擦淨布擦乾鏡面，並注意擦鏡布是否已有過多污漬，如果已過多污 漬請更換擦 鏡布，因為堆積在擦鏡紙上的塵汙可能刮花鏡面 。</a:t>
            </a:r>
          </a:p>
          <a:p>
            <a:pPr marL="252000" indent="-252000" algn="l"/>
            <a:r>
              <a:rPr lang="en-US" altLang="zh-TW" b="0" i="0" u="none" strike="noStrike" baseline="0" dirty="0">
                <a:solidFill>
                  <a:srgbClr val="000000"/>
                </a:solidFill>
                <a:latin typeface="Calibri" panose="020F0502020204030204" pitchFamily="34" charset="0"/>
              </a:rPr>
              <a:t>9. </a:t>
            </a:r>
            <a:r>
              <a:rPr lang="zh-TW" altLang="en-US" b="0" i="0" u="none" strike="noStrike" baseline="0" dirty="0">
                <a:solidFill>
                  <a:srgbClr val="000000"/>
                </a:solidFill>
                <a:latin typeface="7s2???"/>
              </a:rPr>
              <a:t>檢查鏡片，如鏡面仍有污漬，則重複清潔的步驟直到鏡片乾淨為止 小心地把 鏡片裝回聚焦雷射頭，注意讓鏡片的</a:t>
            </a:r>
            <a:r>
              <a:rPr lang="zh-TW" altLang="en-US" b="0" i="0" u="none" strike="noStrike" baseline="0" dirty="0">
                <a:solidFill>
                  <a:srgbClr val="FF0000"/>
                </a:solidFill>
                <a:latin typeface="7s2???"/>
              </a:rPr>
              <a:t>凸面朝上，凹面朝下 。</a:t>
            </a:r>
          </a:p>
        </p:txBody>
      </p:sp>
    </p:spTree>
    <p:extLst>
      <p:ext uri="{BB962C8B-B14F-4D97-AF65-F5344CB8AC3E}">
        <p14:creationId xmlns:p14="http://schemas.microsoft.com/office/powerpoint/2010/main" val="132066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4174173" y="5860024"/>
            <a:ext cx="8915399" cy="823448"/>
          </a:xfrm>
        </p:spPr>
        <p:txBody>
          <a:bodyPr vert="horz" lIns="91440" tIns="45720" rIns="91440" bIns="45720" rtlCol="0">
            <a:normAutofit/>
          </a:bodyPr>
          <a:lstStyle/>
          <a:p>
            <a:r>
              <a:rPr lang="zh-TW" altLang="en-US" sz="4400" b="1" i="0" u="none" strike="noStrike" baseline="0" dirty="0"/>
              <a:t>雷射切割</a:t>
            </a:r>
            <a:r>
              <a:rPr lang="en-US" altLang="zh-TW" sz="4400" b="1" i="0" u="none" strike="noStrike" baseline="0" dirty="0"/>
              <a:t>/</a:t>
            </a:r>
            <a:r>
              <a:rPr lang="zh-TW" altLang="en-US" sz="4400" b="1" i="0" u="none" strike="noStrike" baseline="0" dirty="0"/>
              <a:t>雕刻機保養方式說明</a:t>
            </a:r>
            <a:endParaRPr lang="en-US" altLang="zh-TW" sz="44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1888173" y="174528"/>
            <a:ext cx="10131107" cy="5685496"/>
          </a:xfrm>
        </p:spPr>
        <p:txBody>
          <a:bodyPr vert="horz" lIns="91440" tIns="45720" rIns="91440" bIns="45720" rtlCol="0">
            <a:normAutofit/>
          </a:bodyPr>
          <a:lstStyle/>
          <a:p>
            <a:r>
              <a:rPr lang="zh-TW" altLang="en-US" b="0" i="0" u="none" strike="noStrike" baseline="0" dirty="0">
                <a:latin typeface="7s2???"/>
              </a:rPr>
              <a:t>如何取出聚焦鏡片，請參考下圖指示：</a:t>
            </a:r>
            <a:endParaRPr lang="en-US" altLang="zh-TW" b="0" i="0" u="none" strike="noStrike" baseline="0" dirty="0">
              <a:latin typeface="7s2???"/>
            </a:endParaRPr>
          </a:p>
          <a:p>
            <a:endParaRPr lang="en-US" altLang="zh-TW" b="0" i="0" u="none" strike="noStrike" baseline="0" dirty="0">
              <a:latin typeface="7s2???"/>
            </a:endParaRP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latin typeface="7s2???"/>
            </a:endParaRPr>
          </a:p>
          <a:p>
            <a:r>
              <a:rPr lang="zh-TW" altLang="en-US" dirty="0">
                <a:latin typeface="7s2???"/>
              </a:rPr>
              <a:t>      </a:t>
            </a:r>
            <a:r>
              <a:rPr lang="en-US" altLang="zh-TW" dirty="0">
                <a:latin typeface="7s2???"/>
              </a:rPr>
              <a:t>1.</a:t>
            </a:r>
            <a:r>
              <a:rPr lang="zh-TW" altLang="en-US" dirty="0">
                <a:latin typeface="7s2???"/>
              </a:rPr>
              <a:t>取出吹氣管                      </a:t>
            </a:r>
            <a:r>
              <a:rPr lang="en-US" altLang="zh-TW" dirty="0">
                <a:latin typeface="7s2???"/>
              </a:rPr>
              <a:t>2.</a:t>
            </a:r>
            <a:r>
              <a:rPr lang="zh-TW" altLang="en-US" dirty="0">
                <a:latin typeface="7s2???"/>
              </a:rPr>
              <a:t>取下雷射頭                      </a:t>
            </a:r>
            <a:r>
              <a:rPr lang="en-US" altLang="zh-TW" dirty="0">
                <a:latin typeface="7s2???"/>
              </a:rPr>
              <a:t>3.</a:t>
            </a:r>
            <a:r>
              <a:rPr lang="zh-TW" altLang="en-US" dirty="0">
                <a:latin typeface="7s2???"/>
              </a:rPr>
              <a:t>旋轉雷射頭                 </a:t>
            </a:r>
            <a:r>
              <a:rPr lang="en-US" altLang="zh-TW" dirty="0">
                <a:latin typeface="7s2???"/>
              </a:rPr>
              <a:t>4.</a:t>
            </a:r>
            <a:r>
              <a:rPr lang="zh-TW" altLang="en-US" dirty="0">
                <a:latin typeface="7s2???"/>
              </a:rPr>
              <a:t>旋轉卸下固定鐵環</a:t>
            </a:r>
            <a:endParaRPr lang="en-US" altLang="zh-TW" dirty="0">
              <a:latin typeface="7s2???"/>
            </a:endParaRP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latin typeface="7s2???"/>
            </a:endParaRPr>
          </a:p>
          <a:p>
            <a:r>
              <a:rPr lang="en-US" altLang="zh-TW" b="0" i="0" u="none" strike="noStrike" baseline="0" dirty="0">
                <a:latin typeface="7s2???"/>
              </a:rPr>
              <a:t> 5.</a:t>
            </a:r>
            <a:r>
              <a:rPr lang="zh-TW" altLang="en-US" dirty="0"/>
              <a:t>安裝時把凹面朝下       </a:t>
            </a:r>
            <a:r>
              <a:rPr lang="en-US" altLang="zh-TW" dirty="0"/>
              <a:t>6.</a:t>
            </a:r>
            <a:r>
              <a:rPr lang="zh-TW" altLang="en-US" dirty="0"/>
              <a:t>把聚焦鏡安裝回去          </a:t>
            </a:r>
            <a:r>
              <a:rPr lang="en-US" altLang="zh-TW" dirty="0"/>
              <a:t>7.</a:t>
            </a:r>
            <a:r>
              <a:rPr lang="zh-TW" altLang="en-US" dirty="0"/>
              <a:t>連接吹氣管                 </a:t>
            </a:r>
            <a:r>
              <a:rPr lang="en-US" altLang="zh-TW" dirty="0"/>
              <a:t>8.</a:t>
            </a:r>
            <a:r>
              <a:rPr lang="zh-TW" altLang="en-US" dirty="0"/>
              <a:t>聚焦鏡聚光示意圖</a:t>
            </a:r>
            <a:endParaRPr lang="en-US" altLang="zh-TW" dirty="0"/>
          </a:p>
          <a:p>
            <a:r>
              <a:rPr lang="en-US" altLang="zh-TW" sz="1600" dirty="0"/>
              <a:t>(</a:t>
            </a:r>
            <a:r>
              <a:rPr lang="zh-TW" altLang="en-US" sz="1600" dirty="0"/>
              <a:t>聚焦鏡的凸面朝上安裝</a:t>
            </a:r>
            <a:r>
              <a:rPr lang="en-US" altLang="zh-TW" sz="1600" dirty="0"/>
              <a:t>)        </a:t>
            </a:r>
            <a:r>
              <a:rPr lang="zh-TW" altLang="en-US" dirty="0"/>
              <a:t> 注意不要刮花鏡片</a:t>
            </a:r>
            <a:endParaRPr lang="en-US" altLang="zh-TW" dirty="0"/>
          </a:p>
          <a:p>
            <a:endParaRPr lang="en-US" altLang="zh-TW" dirty="0"/>
          </a:p>
          <a:p>
            <a:endParaRPr lang="zh-TW" altLang="en-US" b="0" i="0" u="none" strike="noStrike" baseline="0" dirty="0">
              <a:latin typeface="7s2???"/>
            </a:endParaRPr>
          </a:p>
        </p:txBody>
      </p:sp>
      <p:pic>
        <p:nvPicPr>
          <p:cNvPr id="11" name="圖片 10">
            <a:extLst>
              <a:ext uri="{FF2B5EF4-FFF2-40B4-BE49-F238E27FC236}">
                <a16:creationId xmlns:a16="http://schemas.microsoft.com/office/drawing/2014/main" id="{282E0FFA-CF88-4E82-9FD9-BF16EB650C24}"/>
              </a:ext>
            </a:extLst>
          </p:cNvPr>
          <p:cNvPicPr>
            <a:picLocks noChangeAspect="1"/>
          </p:cNvPicPr>
          <p:nvPr/>
        </p:nvPicPr>
        <p:blipFill>
          <a:blip r:embed="rId2"/>
          <a:stretch>
            <a:fillRect/>
          </a:stretch>
        </p:blipFill>
        <p:spPr>
          <a:xfrm>
            <a:off x="1884350" y="876483"/>
            <a:ext cx="2286000" cy="1586438"/>
          </a:xfrm>
          <a:prstGeom prst="rect">
            <a:avLst/>
          </a:prstGeom>
        </p:spPr>
      </p:pic>
      <p:pic>
        <p:nvPicPr>
          <p:cNvPr id="13" name="圖片 12">
            <a:extLst>
              <a:ext uri="{FF2B5EF4-FFF2-40B4-BE49-F238E27FC236}">
                <a16:creationId xmlns:a16="http://schemas.microsoft.com/office/drawing/2014/main" id="{EDF69AC3-13E4-439C-BDEC-F5A8CBDE5CCA}"/>
              </a:ext>
            </a:extLst>
          </p:cNvPr>
          <p:cNvPicPr>
            <a:picLocks noChangeAspect="1"/>
          </p:cNvPicPr>
          <p:nvPr/>
        </p:nvPicPr>
        <p:blipFill>
          <a:blip r:embed="rId3"/>
          <a:stretch>
            <a:fillRect/>
          </a:stretch>
        </p:blipFill>
        <p:spPr>
          <a:xfrm>
            <a:off x="4342289" y="876482"/>
            <a:ext cx="2154496" cy="1586439"/>
          </a:xfrm>
          <a:prstGeom prst="rect">
            <a:avLst/>
          </a:prstGeom>
        </p:spPr>
      </p:pic>
      <p:pic>
        <p:nvPicPr>
          <p:cNvPr id="15" name="圖片 14">
            <a:extLst>
              <a:ext uri="{FF2B5EF4-FFF2-40B4-BE49-F238E27FC236}">
                <a16:creationId xmlns:a16="http://schemas.microsoft.com/office/drawing/2014/main" id="{C47560C6-D213-48B8-8B20-5A4782254A4B}"/>
              </a:ext>
            </a:extLst>
          </p:cNvPr>
          <p:cNvPicPr>
            <a:picLocks noChangeAspect="1"/>
          </p:cNvPicPr>
          <p:nvPr/>
        </p:nvPicPr>
        <p:blipFill>
          <a:blip r:embed="rId4"/>
          <a:stretch>
            <a:fillRect/>
          </a:stretch>
        </p:blipFill>
        <p:spPr>
          <a:xfrm>
            <a:off x="6668724" y="876482"/>
            <a:ext cx="2472909" cy="1586439"/>
          </a:xfrm>
          <a:prstGeom prst="rect">
            <a:avLst/>
          </a:prstGeom>
        </p:spPr>
      </p:pic>
      <p:pic>
        <p:nvPicPr>
          <p:cNvPr id="17" name="圖片 16">
            <a:extLst>
              <a:ext uri="{FF2B5EF4-FFF2-40B4-BE49-F238E27FC236}">
                <a16:creationId xmlns:a16="http://schemas.microsoft.com/office/drawing/2014/main" id="{3B70B290-0846-41FC-91D0-39A033E979F9}"/>
              </a:ext>
            </a:extLst>
          </p:cNvPr>
          <p:cNvPicPr>
            <a:picLocks noChangeAspect="1"/>
          </p:cNvPicPr>
          <p:nvPr/>
        </p:nvPicPr>
        <p:blipFill>
          <a:blip r:embed="rId5"/>
          <a:stretch>
            <a:fillRect/>
          </a:stretch>
        </p:blipFill>
        <p:spPr>
          <a:xfrm>
            <a:off x="9313572" y="876482"/>
            <a:ext cx="2525274" cy="1586439"/>
          </a:xfrm>
          <a:prstGeom prst="rect">
            <a:avLst/>
          </a:prstGeom>
        </p:spPr>
      </p:pic>
      <p:pic>
        <p:nvPicPr>
          <p:cNvPr id="19" name="圖片 18">
            <a:extLst>
              <a:ext uri="{FF2B5EF4-FFF2-40B4-BE49-F238E27FC236}">
                <a16:creationId xmlns:a16="http://schemas.microsoft.com/office/drawing/2014/main" id="{AF1C85EB-3209-4EE4-8E1C-6846FE483A81}"/>
              </a:ext>
            </a:extLst>
          </p:cNvPr>
          <p:cNvPicPr>
            <a:picLocks noChangeAspect="1"/>
          </p:cNvPicPr>
          <p:nvPr/>
        </p:nvPicPr>
        <p:blipFill>
          <a:blip r:embed="rId6"/>
          <a:stretch>
            <a:fillRect/>
          </a:stretch>
        </p:blipFill>
        <p:spPr>
          <a:xfrm>
            <a:off x="1884350" y="3291335"/>
            <a:ext cx="2282178" cy="1586439"/>
          </a:xfrm>
          <a:prstGeom prst="rect">
            <a:avLst/>
          </a:prstGeom>
        </p:spPr>
      </p:pic>
      <p:pic>
        <p:nvPicPr>
          <p:cNvPr id="21" name="圖片 20">
            <a:extLst>
              <a:ext uri="{FF2B5EF4-FFF2-40B4-BE49-F238E27FC236}">
                <a16:creationId xmlns:a16="http://schemas.microsoft.com/office/drawing/2014/main" id="{9EBAEE2D-C8F2-49EB-B453-5CE6EB10C2B0}"/>
              </a:ext>
            </a:extLst>
          </p:cNvPr>
          <p:cNvPicPr>
            <a:picLocks noChangeAspect="1"/>
          </p:cNvPicPr>
          <p:nvPr/>
        </p:nvPicPr>
        <p:blipFill>
          <a:blip r:embed="rId7"/>
          <a:stretch>
            <a:fillRect/>
          </a:stretch>
        </p:blipFill>
        <p:spPr>
          <a:xfrm>
            <a:off x="4329320" y="3291335"/>
            <a:ext cx="2167466" cy="1601233"/>
          </a:xfrm>
          <a:prstGeom prst="rect">
            <a:avLst/>
          </a:prstGeom>
        </p:spPr>
      </p:pic>
      <p:pic>
        <p:nvPicPr>
          <p:cNvPr id="23" name="圖片 22">
            <a:extLst>
              <a:ext uri="{FF2B5EF4-FFF2-40B4-BE49-F238E27FC236}">
                <a16:creationId xmlns:a16="http://schemas.microsoft.com/office/drawing/2014/main" id="{EB70D4C2-3BBE-4DFD-BB18-FE28BDF70D14}"/>
              </a:ext>
            </a:extLst>
          </p:cNvPr>
          <p:cNvPicPr>
            <a:picLocks noChangeAspect="1"/>
          </p:cNvPicPr>
          <p:nvPr/>
        </p:nvPicPr>
        <p:blipFill>
          <a:blip r:embed="rId8"/>
          <a:stretch>
            <a:fillRect/>
          </a:stretch>
        </p:blipFill>
        <p:spPr>
          <a:xfrm>
            <a:off x="6678607" y="3289489"/>
            <a:ext cx="2463026" cy="1583786"/>
          </a:xfrm>
          <a:prstGeom prst="rect">
            <a:avLst/>
          </a:prstGeom>
        </p:spPr>
      </p:pic>
      <p:pic>
        <p:nvPicPr>
          <p:cNvPr id="25" name="圖片 24">
            <a:extLst>
              <a:ext uri="{FF2B5EF4-FFF2-40B4-BE49-F238E27FC236}">
                <a16:creationId xmlns:a16="http://schemas.microsoft.com/office/drawing/2014/main" id="{ADCBF39B-8646-4B01-A8EE-509FDF98A8CF}"/>
              </a:ext>
            </a:extLst>
          </p:cNvPr>
          <p:cNvPicPr>
            <a:picLocks noChangeAspect="1"/>
          </p:cNvPicPr>
          <p:nvPr/>
        </p:nvPicPr>
        <p:blipFill>
          <a:blip r:embed="rId9"/>
          <a:stretch>
            <a:fillRect/>
          </a:stretch>
        </p:blipFill>
        <p:spPr>
          <a:xfrm>
            <a:off x="9313572" y="3170508"/>
            <a:ext cx="2525273" cy="1702767"/>
          </a:xfrm>
          <a:prstGeom prst="rect">
            <a:avLst/>
          </a:prstGeom>
        </p:spPr>
      </p:pic>
    </p:spTree>
    <p:extLst>
      <p:ext uri="{BB962C8B-B14F-4D97-AF65-F5344CB8AC3E}">
        <p14:creationId xmlns:p14="http://schemas.microsoft.com/office/powerpoint/2010/main" val="235695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7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70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iterate>
                                    <p:tmPct val="10000"/>
                                  </p:iterate>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700"/>
                                        <p:tgtEl>
                                          <p:spTgt spid="3">
                                            <p:txEl>
                                              <p:pRg st="13" end="13"/>
                                            </p:txEl>
                                          </p:spTgt>
                                        </p:tgtEl>
                                      </p:cBhvr>
                                    </p:animEffect>
                                  </p:childTnLst>
                                </p:cTn>
                              </p:par>
                              <p:par>
                                <p:cTn id="23" presetID="10" presetClass="entr" presetSubtype="0" fill="hold" grpId="0" nodeType="withEffect">
                                  <p:stCondLst>
                                    <p:cond delay="1000"/>
                                  </p:stCondLst>
                                  <p:iterate>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4174173" y="5860024"/>
            <a:ext cx="8915399" cy="823448"/>
          </a:xfrm>
        </p:spPr>
        <p:txBody>
          <a:bodyPr vert="horz" lIns="91440" tIns="45720" rIns="91440" bIns="45720" rtlCol="0">
            <a:normAutofit/>
          </a:bodyPr>
          <a:lstStyle/>
          <a:p>
            <a:r>
              <a:rPr lang="zh-TW" altLang="en-US" sz="4400" b="1" i="0" u="none" strike="noStrike" baseline="0" dirty="0"/>
              <a:t>雷射切割</a:t>
            </a:r>
            <a:r>
              <a:rPr lang="en-US" altLang="zh-TW" sz="4400" b="1" i="0" u="none" strike="noStrike" baseline="0" dirty="0"/>
              <a:t>/</a:t>
            </a:r>
            <a:r>
              <a:rPr lang="zh-TW" altLang="en-US" sz="4400" b="1" i="0" u="none" strike="noStrike" baseline="0" dirty="0"/>
              <a:t>雕刻機保養方式說明</a:t>
            </a:r>
            <a:endParaRPr lang="en-US" altLang="zh-TW" sz="44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1888173" y="174528"/>
            <a:ext cx="10131107" cy="5685496"/>
          </a:xfrm>
        </p:spPr>
        <p:txBody>
          <a:bodyPr vert="horz" lIns="91440" tIns="45720" rIns="91440" bIns="45720" rtlCol="0">
            <a:normAutofit/>
          </a:bodyPr>
          <a:lstStyle/>
          <a:p>
            <a:r>
              <a:rPr lang="zh-TW" altLang="en-US" sz="1900" dirty="0"/>
              <a:t>清潔反射鏡</a:t>
            </a:r>
          </a:p>
          <a:p>
            <a:r>
              <a:rPr lang="zh-TW" altLang="en-US" sz="2000" dirty="0"/>
              <a:t>雷射操作區有 </a:t>
            </a:r>
            <a:r>
              <a:rPr lang="en-US" altLang="zh-TW" sz="2000" dirty="0"/>
              <a:t>3 </a:t>
            </a:r>
            <a:r>
              <a:rPr lang="zh-TW" altLang="en-US" sz="2000" dirty="0"/>
              <a:t>個反射鏡片，當發現鏡片已髒時請清潔鏡片，下圖為清潔鏡片的方式 。</a:t>
            </a:r>
          </a:p>
          <a:p>
            <a:r>
              <a:rPr lang="zh-TW" altLang="en-US" sz="2000" dirty="0"/>
              <a:t>①清潔鏡片必須用擦鏡布仔細擦拭，以免刮花鏡片表層。 </a:t>
            </a:r>
          </a:p>
          <a:p>
            <a:r>
              <a:rPr lang="zh-TW" altLang="en-US" sz="2000" dirty="0"/>
              <a:t>②擦拭完後請勿用手觸碰鏡片。</a:t>
            </a:r>
            <a:endParaRPr lang="en-US" altLang="zh-TW" sz="20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r>
              <a:rPr lang="zh-TW" altLang="en-US" sz="1900" dirty="0"/>
              <a:t>第</a:t>
            </a:r>
            <a:r>
              <a:rPr lang="en-US" altLang="zh-TW" sz="1900" dirty="0"/>
              <a:t>1</a:t>
            </a:r>
            <a:r>
              <a:rPr lang="zh-TW" altLang="en-US" sz="1900" dirty="0"/>
              <a:t>反射鏡：請使用拭淨布沾少許酒精或鏡片清潔液體直接擦拭反射鏡片</a:t>
            </a: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p>
          <a:p>
            <a:endParaRPr lang="en-US" altLang="zh-TW" b="0" i="0" u="none" strike="noStrike" baseline="0" dirty="0">
              <a:latin typeface="7s2???"/>
            </a:endParaRPr>
          </a:p>
          <a:p>
            <a:endParaRPr lang="en-US" altLang="zh-TW" dirty="0">
              <a:latin typeface="7s2???"/>
            </a:endParaRPr>
          </a:p>
          <a:p>
            <a:endParaRPr lang="en-US" altLang="zh-TW" b="0" i="0" u="none" strike="noStrike" baseline="0" dirty="0">
              <a:latin typeface="7s2???"/>
            </a:endParaRPr>
          </a:p>
          <a:p>
            <a:endParaRPr lang="en-US" altLang="zh-TW" dirty="0">
              <a:latin typeface="7s2???"/>
            </a:endParaRPr>
          </a:p>
          <a:p>
            <a:endParaRPr lang="zh-TW" altLang="en-US" b="0" i="0" u="none" strike="noStrike" baseline="0" dirty="0">
              <a:latin typeface="7s2???"/>
            </a:endParaRPr>
          </a:p>
        </p:txBody>
      </p:sp>
      <p:pic>
        <p:nvPicPr>
          <p:cNvPr id="7" name="圖片 6">
            <a:extLst>
              <a:ext uri="{FF2B5EF4-FFF2-40B4-BE49-F238E27FC236}">
                <a16:creationId xmlns:a16="http://schemas.microsoft.com/office/drawing/2014/main" id="{AB880A84-1BCE-480E-817C-9E12DB4998B1}"/>
              </a:ext>
            </a:extLst>
          </p:cNvPr>
          <p:cNvPicPr>
            <a:picLocks noChangeAspect="1"/>
          </p:cNvPicPr>
          <p:nvPr/>
        </p:nvPicPr>
        <p:blipFill>
          <a:blip r:embed="rId2"/>
          <a:stretch>
            <a:fillRect/>
          </a:stretch>
        </p:blipFill>
        <p:spPr>
          <a:xfrm>
            <a:off x="1888173" y="1872028"/>
            <a:ext cx="4103770" cy="2721743"/>
          </a:xfrm>
          <a:prstGeom prst="rect">
            <a:avLst/>
          </a:prstGeom>
        </p:spPr>
      </p:pic>
      <p:pic>
        <p:nvPicPr>
          <p:cNvPr id="9" name="圖片 8">
            <a:extLst>
              <a:ext uri="{FF2B5EF4-FFF2-40B4-BE49-F238E27FC236}">
                <a16:creationId xmlns:a16="http://schemas.microsoft.com/office/drawing/2014/main" id="{DB3317A0-E6C0-4469-9513-1A56ED466F30}"/>
              </a:ext>
            </a:extLst>
          </p:cNvPr>
          <p:cNvPicPr>
            <a:picLocks noChangeAspect="1"/>
          </p:cNvPicPr>
          <p:nvPr/>
        </p:nvPicPr>
        <p:blipFill>
          <a:blip r:embed="rId3"/>
          <a:stretch>
            <a:fillRect/>
          </a:stretch>
        </p:blipFill>
        <p:spPr>
          <a:xfrm>
            <a:off x="6200058" y="1872027"/>
            <a:ext cx="3459131" cy="2721743"/>
          </a:xfrm>
          <a:prstGeom prst="rect">
            <a:avLst/>
          </a:prstGeom>
        </p:spPr>
      </p:pic>
    </p:spTree>
    <p:extLst>
      <p:ext uri="{BB962C8B-B14F-4D97-AF65-F5344CB8AC3E}">
        <p14:creationId xmlns:p14="http://schemas.microsoft.com/office/powerpoint/2010/main" val="29066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4174173" y="5860024"/>
            <a:ext cx="8915399" cy="823448"/>
          </a:xfrm>
        </p:spPr>
        <p:txBody>
          <a:bodyPr vert="horz" lIns="91440" tIns="45720" rIns="91440" bIns="45720" rtlCol="0">
            <a:normAutofit/>
          </a:bodyPr>
          <a:lstStyle/>
          <a:p>
            <a:r>
              <a:rPr lang="zh-TW" altLang="en-US" sz="4400" b="1" i="0" u="none" strike="noStrike" baseline="0" dirty="0"/>
              <a:t>雷射切割</a:t>
            </a:r>
            <a:r>
              <a:rPr lang="en-US" altLang="zh-TW" sz="4400" b="1" i="0" u="none" strike="noStrike" baseline="0" dirty="0"/>
              <a:t>/</a:t>
            </a:r>
            <a:r>
              <a:rPr lang="zh-TW" altLang="en-US" sz="4400" b="1" i="0" u="none" strike="noStrike" baseline="0" dirty="0"/>
              <a:t>雕刻機保養方式說明</a:t>
            </a:r>
            <a:endParaRPr lang="en-US" altLang="zh-TW" sz="44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1888173" y="174528"/>
            <a:ext cx="10131107" cy="5685496"/>
          </a:xfrm>
        </p:spPr>
        <p:txBody>
          <a:bodyPr vert="horz" lIns="91440" tIns="45720" rIns="91440" bIns="45720" rtlCol="0">
            <a:normAutofit/>
          </a:bodyPr>
          <a:lstStyle/>
          <a:p>
            <a:r>
              <a:rPr lang="zh-TW" altLang="en-US" sz="1900" dirty="0"/>
              <a:t>清潔反射鏡</a:t>
            </a:r>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r>
              <a:rPr lang="zh-TW" altLang="en-US" sz="1900" dirty="0"/>
              <a:t>第</a:t>
            </a:r>
            <a:r>
              <a:rPr lang="en-US" altLang="zh-TW" sz="1900" dirty="0"/>
              <a:t>2</a:t>
            </a:r>
            <a:r>
              <a:rPr lang="zh-TW" altLang="en-US" sz="1900" dirty="0"/>
              <a:t>反射鏡：請使用拭淨布沾少許酒精或鏡片清潔液體直接擦拭反射鏡片</a:t>
            </a: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p>
          <a:p>
            <a:endParaRPr lang="en-US" altLang="zh-TW" b="0" i="0" u="none" strike="noStrike" baseline="0" dirty="0">
              <a:latin typeface="7s2???"/>
            </a:endParaRPr>
          </a:p>
          <a:p>
            <a:endParaRPr lang="en-US" altLang="zh-TW" dirty="0">
              <a:latin typeface="7s2???"/>
            </a:endParaRPr>
          </a:p>
          <a:p>
            <a:endParaRPr lang="en-US" altLang="zh-TW" b="0" i="0" u="none" strike="noStrike" baseline="0" dirty="0">
              <a:latin typeface="7s2???"/>
            </a:endParaRPr>
          </a:p>
          <a:p>
            <a:endParaRPr lang="en-US" altLang="zh-TW" dirty="0">
              <a:latin typeface="7s2???"/>
            </a:endParaRPr>
          </a:p>
          <a:p>
            <a:endParaRPr lang="zh-TW" altLang="en-US" b="0" i="0" u="none" strike="noStrike" baseline="0" dirty="0">
              <a:latin typeface="7s2???"/>
            </a:endParaRPr>
          </a:p>
        </p:txBody>
      </p:sp>
      <p:pic>
        <p:nvPicPr>
          <p:cNvPr id="5" name="圖片 4">
            <a:extLst>
              <a:ext uri="{FF2B5EF4-FFF2-40B4-BE49-F238E27FC236}">
                <a16:creationId xmlns:a16="http://schemas.microsoft.com/office/drawing/2014/main" id="{4D0CF989-85CF-4E69-A5EB-7AECD173D8C9}"/>
              </a:ext>
            </a:extLst>
          </p:cNvPr>
          <p:cNvPicPr>
            <a:picLocks noChangeAspect="1"/>
          </p:cNvPicPr>
          <p:nvPr/>
        </p:nvPicPr>
        <p:blipFill>
          <a:blip r:embed="rId2"/>
          <a:stretch>
            <a:fillRect/>
          </a:stretch>
        </p:blipFill>
        <p:spPr>
          <a:xfrm>
            <a:off x="1888173" y="1353447"/>
            <a:ext cx="4098399" cy="2772239"/>
          </a:xfrm>
          <a:prstGeom prst="rect">
            <a:avLst/>
          </a:prstGeom>
        </p:spPr>
      </p:pic>
      <p:pic>
        <p:nvPicPr>
          <p:cNvPr id="8" name="圖片 7">
            <a:extLst>
              <a:ext uri="{FF2B5EF4-FFF2-40B4-BE49-F238E27FC236}">
                <a16:creationId xmlns:a16="http://schemas.microsoft.com/office/drawing/2014/main" id="{6FBB0363-D128-4266-88CF-60EE42C7F6C2}"/>
              </a:ext>
            </a:extLst>
          </p:cNvPr>
          <p:cNvPicPr>
            <a:picLocks noChangeAspect="1"/>
          </p:cNvPicPr>
          <p:nvPr/>
        </p:nvPicPr>
        <p:blipFill>
          <a:blip r:embed="rId3"/>
          <a:stretch>
            <a:fillRect/>
          </a:stretch>
        </p:blipFill>
        <p:spPr>
          <a:xfrm>
            <a:off x="6205430" y="1353446"/>
            <a:ext cx="3698433" cy="2772239"/>
          </a:xfrm>
          <a:prstGeom prst="rect">
            <a:avLst/>
          </a:prstGeom>
        </p:spPr>
      </p:pic>
    </p:spTree>
    <p:extLst>
      <p:ext uri="{BB962C8B-B14F-4D97-AF65-F5344CB8AC3E}">
        <p14:creationId xmlns:p14="http://schemas.microsoft.com/office/powerpoint/2010/main" val="22648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4174173" y="5860024"/>
            <a:ext cx="8915399" cy="823448"/>
          </a:xfrm>
        </p:spPr>
        <p:txBody>
          <a:bodyPr vert="horz" lIns="91440" tIns="45720" rIns="91440" bIns="45720" rtlCol="0">
            <a:normAutofit/>
          </a:bodyPr>
          <a:lstStyle/>
          <a:p>
            <a:r>
              <a:rPr lang="zh-TW" altLang="en-US" sz="4400" b="1" i="0" u="none" strike="noStrike" baseline="0" dirty="0"/>
              <a:t>雷射切割</a:t>
            </a:r>
            <a:r>
              <a:rPr lang="en-US" altLang="zh-TW" sz="4400" b="1" i="0" u="none" strike="noStrike" baseline="0" dirty="0"/>
              <a:t>/</a:t>
            </a:r>
            <a:r>
              <a:rPr lang="zh-TW" altLang="en-US" sz="4400" b="1" i="0" u="none" strike="noStrike" baseline="0" dirty="0"/>
              <a:t>雕刻機保養方式說明</a:t>
            </a:r>
            <a:endParaRPr lang="en-US" altLang="zh-TW" sz="44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1888173" y="174528"/>
            <a:ext cx="10131107" cy="5685496"/>
          </a:xfrm>
        </p:spPr>
        <p:txBody>
          <a:bodyPr vert="horz" lIns="91440" tIns="45720" rIns="91440" bIns="45720" rtlCol="0">
            <a:normAutofit/>
          </a:bodyPr>
          <a:lstStyle/>
          <a:p>
            <a:r>
              <a:rPr lang="zh-TW" altLang="en-US" sz="1900" dirty="0"/>
              <a:t>清潔反射鏡</a:t>
            </a:r>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r>
              <a:rPr lang="zh-TW" altLang="en-US" sz="1900" dirty="0"/>
              <a:t>第</a:t>
            </a:r>
            <a:r>
              <a:rPr lang="en-US" altLang="zh-TW" sz="1900" dirty="0"/>
              <a:t>3</a:t>
            </a:r>
            <a:r>
              <a:rPr lang="zh-TW" altLang="en-US" sz="1900" dirty="0"/>
              <a:t>反射鏡：請使用拭淨布沾少許酒精或鏡片清潔液體直接擦拭反射鏡片</a:t>
            </a:r>
          </a:p>
          <a:p>
            <a:endParaRPr lang="en-US" altLang="zh-TW" sz="1800" b="0" i="0" u="none" strike="noStrike" baseline="0" dirty="0">
              <a:solidFill>
                <a:srgbClr val="000000"/>
              </a:solidFill>
              <a:latin typeface="7s2???"/>
            </a:endParaRPr>
          </a:p>
          <a:p>
            <a:r>
              <a:rPr lang="zh-TW" altLang="en-US" sz="2000" b="0" i="0" u="none" strike="noStrike" baseline="0" dirty="0">
                <a:solidFill>
                  <a:srgbClr val="000000"/>
                </a:solidFill>
                <a:latin typeface="7s2???"/>
              </a:rPr>
              <a:t>① 反射鏡必須使用擦鏡布仔細清潔，以免刮花鏡片表面 。 </a:t>
            </a:r>
            <a:endParaRPr lang="en-US" altLang="zh-TW" sz="2000" b="0" i="0" u="none" strike="noStrike" baseline="0" dirty="0">
              <a:solidFill>
                <a:srgbClr val="000000"/>
              </a:solidFill>
              <a:latin typeface="7s2???"/>
            </a:endParaRPr>
          </a:p>
          <a:p>
            <a:r>
              <a:rPr lang="zh-TW" altLang="en-US" sz="2000" b="0" i="0" u="none" strike="noStrike" baseline="0" dirty="0">
                <a:solidFill>
                  <a:srgbClr val="000000"/>
                </a:solidFill>
                <a:latin typeface="7s2???"/>
              </a:rPr>
              <a:t>② 清潔後請勿再使用手直接觸碰反射鏡 。</a:t>
            </a:r>
          </a:p>
          <a:p>
            <a:endParaRPr lang="en-US" altLang="zh-TW" dirty="0">
              <a:latin typeface="7s2???"/>
            </a:endParaRPr>
          </a:p>
          <a:p>
            <a:endParaRPr lang="en-US" altLang="zh-TW" dirty="0">
              <a:latin typeface="7s2???"/>
            </a:endParaRPr>
          </a:p>
          <a:p>
            <a:endParaRPr lang="en-US" altLang="zh-TW" dirty="0">
              <a:latin typeface="7s2???"/>
            </a:endParaRPr>
          </a:p>
          <a:p>
            <a:endParaRPr lang="en-US" altLang="zh-TW" dirty="0"/>
          </a:p>
          <a:p>
            <a:endParaRPr lang="en-US" altLang="zh-TW" b="0" i="0" u="none" strike="noStrike" baseline="0" dirty="0">
              <a:latin typeface="7s2???"/>
            </a:endParaRPr>
          </a:p>
          <a:p>
            <a:endParaRPr lang="en-US" altLang="zh-TW" dirty="0">
              <a:latin typeface="7s2???"/>
            </a:endParaRPr>
          </a:p>
          <a:p>
            <a:endParaRPr lang="en-US" altLang="zh-TW" b="0" i="0" u="none" strike="noStrike" baseline="0" dirty="0">
              <a:latin typeface="7s2???"/>
            </a:endParaRPr>
          </a:p>
          <a:p>
            <a:endParaRPr lang="en-US" altLang="zh-TW" dirty="0">
              <a:latin typeface="7s2???"/>
            </a:endParaRPr>
          </a:p>
          <a:p>
            <a:endParaRPr lang="zh-TW" altLang="en-US" b="0" i="0" u="none" strike="noStrike" baseline="0" dirty="0">
              <a:latin typeface="7s2???"/>
            </a:endParaRPr>
          </a:p>
        </p:txBody>
      </p:sp>
      <p:pic>
        <p:nvPicPr>
          <p:cNvPr id="6" name="圖片 5">
            <a:extLst>
              <a:ext uri="{FF2B5EF4-FFF2-40B4-BE49-F238E27FC236}">
                <a16:creationId xmlns:a16="http://schemas.microsoft.com/office/drawing/2014/main" id="{DB4DF171-9541-4D1E-B944-3FC09645717C}"/>
              </a:ext>
            </a:extLst>
          </p:cNvPr>
          <p:cNvPicPr>
            <a:picLocks noChangeAspect="1"/>
          </p:cNvPicPr>
          <p:nvPr/>
        </p:nvPicPr>
        <p:blipFill>
          <a:blip r:embed="rId2"/>
          <a:stretch>
            <a:fillRect/>
          </a:stretch>
        </p:blipFill>
        <p:spPr>
          <a:xfrm>
            <a:off x="1888173" y="997976"/>
            <a:ext cx="3698433" cy="2810302"/>
          </a:xfrm>
          <a:prstGeom prst="rect">
            <a:avLst/>
          </a:prstGeom>
        </p:spPr>
      </p:pic>
      <p:pic>
        <p:nvPicPr>
          <p:cNvPr id="9" name="圖片 8">
            <a:extLst>
              <a:ext uri="{FF2B5EF4-FFF2-40B4-BE49-F238E27FC236}">
                <a16:creationId xmlns:a16="http://schemas.microsoft.com/office/drawing/2014/main" id="{0CA0D793-5754-4F3B-A098-BC446ABD8132}"/>
              </a:ext>
            </a:extLst>
          </p:cNvPr>
          <p:cNvPicPr>
            <a:picLocks noChangeAspect="1"/>
          </p:cNvPicPr>
          <p:nvPr/>
        </p:nvPicPr>
        <p:blipFill>
          <a:blip r:embed="rId3"/>
          <a:stretch>
            <a:fillRect/>
          </a:stretch>
        </p:blipFill>
        <p:spPr>
          <a:xfrm>
            <a:off x="5826306" y="997976"/>
            <a:ext cx="4116598" cy="2810302"/>
          </a:xfrm>
          <a:prstGeom prst="rect">
            <a:avLst/>
          </a:prstGeom>
        </p:spPr>
      </p:pic>
    </p:spTree>
    <p:extLst>
      <p:ext uri="{BB962C8B-B14F-4D97-AF65-F5344CB8AC3E}">
        <p14:creationId xmlns:p14="http://schemas.microsoft.com/office/powerpoint/2010/main" val="4407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B97D02-066C-4012-B15C-6BC15CAA380C}"/>
              </a:ext>
            </a:extLst>
          </p:cNvPr>
          <p:cNvSpPr>
            <a:spLocks noGrp="1"/>
          </p:cNvSpPr>
          <p:nvPr>
            <p:ph type="ctrTitle"/>
          </p:nvPr>
        </p:nvSpPr>
        <p:spPr>
          <a:xfrm>
            <a:off x="4174173" y="5860024"/>
            <a:ext cx="8915399" cy="823448"/>
          </a:xfrm>
        </p:spPr>
        <p:txBody>
          <a:bodyPr vert="horz" lIns="91440" tIns="45720" rIns="91440" bIns="45720" rtlCol="0">
            <a:normAutofit/>
          </a:bodyPr>
          <a:lstStyle/>
          <a:p>
            <a:r>
              <a:rPr lang="zh-TW" altLang="en-US" sz="4400" b="1" i="0" u="none" strike="noStrike" baseline="0" dirty="0"/>
              <a:t>雷射切割</a:t>
            </a:r>
            <a:r>
              <a:rPr lang="en-US" altLang="zh-TW" sz="4400" b="1" i="0" u="none" strike="noStrike" baseline="0" dirty="0"/>
              <a:t>/</a:t>
            </a:r>
            <a:r>
              <a:rPr lang="zh-TW" altLang="en-US" sz="4400" b="1" i="0" u="none" strike="noStrike" baseline="0" dirty="0"/>
              <a:t>雕刻機保養方式說明</a:t>
            </a:r>
            <a:endParaRPr lang="en-US" altLang="zh-TW" sz="4400" b="1" dirty="0"/>
          </a:p>
        </p:txBody>
      </p:sp>
      <p:sp>
        <p:nvSpPr>
          <p:cNvPr id="3" name="副標題 2">
            <a:extLst>
              <a:ext uri="{FF2B5EF4-FFF2-40B4-BE49-F238E27FC236}">
                <a16:creationId xmlns:a16="http://schemas.microsoft.com/office/drawing/2014/main" id="{D3BFB68B-E972-46E5-9D30-D80A2730A730}"/>
              </a:ext>
            </a:extLst>
          </p:cNvPr>
          <p:cNvSpPr>
            <a:spLocks noGrp="1"/>
          </p:cNvSpPr>
          <p:nvPr>
            <p:ph type="subTitle" idx="1"/>
          </p:nvPr>
        </p:nvSpPr>
        <p:spPr>
          <a:xfrm>
            <a:off x="1888173" y="174528"/>
            <a:ext cx="10131107" cy="5685496"/>
          </a:xfrm>
        </p:spPr>
        <p:txBody>
          <a:bodyPr vert="horz" lIns="91440" tIns="45720" rIns="91440" bIns="45720" rtlCol="0">
            <a:normAutofit/>
          </a:bodyPr>
          <a:lstStyle/>
          <a:p>
            <a:r>
              <a:rPr lang="zh-TW" altLang="en-US" sz="1900" dirty="0"/>
              <a:t>清潔反射鏡</a:t>
            </a:r>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sz="1900" dirty="0"/>
          </a:p>
          <a:p>
            <a:endParaRPr lang="en-US" altLang="zh-TW" dirty="0">
              <a:latin typeface="7s2???"/>
            </a:endParaRPr>
          </a:p>
          <a:p>
            <a:pPr>
              <a:spcBef>
                <a:spcPts val="0"/>
              </a:spcBef>
            </a:pPr>
            <a:r>
              <a:rPr lang="zh-TW" altLang="en-US" dirty="0">
                <a:latin typeface="7s2???"/>
              </a:rPr>
              <a:t>                                                          合束鏡請如上圖清潔鏡片兩面</a:t>
            </a:r>
            <a:endParaRPr lang="en-US" altLang="zh-TW" dirty="0">
              <a:latin typeface="7s2???"/>
            </a:endParaRPr>
          </a:p>
          <a:p>
            <a:pPr>
              <a:spcBef>
                <a:spcPts val="0"/>
              </a:spcBef>
            </a:pPr>
            <a:endParaRPr lang="en-US" altLang="zh-TW" dirty="0">
              <a:latin typeface="7s2???"/>
            </a:endParaRPr>
          </a:p>
          <a:p>
            <a:pPr algn="l"/>
            <a:r>
              <a:rPr lang="zh-TW" altLang="en-US" sz="2000" b="0" i="0" u="none" strike="noStrike" baseline="0" dirty="0">
                <a:solidFill>
                  <a:srgbClr val="000000"/>
                </a:solidFill>
                <a:latin typeface="7s2???"/>
              </a:rPr>
              <a:t>① 合束鏡必須使用擦鏡紙</a:t>
            </a:r>
            <a:r>
              <a:rPr lang="en-US" altLang="zh-TW" sz="2000" b="0" i="0" u="none" strike="noStrike" baseline="0" dirty="0">
                <a:solidFill>
                  <a:srgbClr val="000000"/>
                </a:solidFill>
                <a:latin typeface="Arial" panose="020B0604020202020204" pitchFamily="34" charset="0"/>
              </a:rPr>
              <a:t>/</a:t>
            </a:r>
            <a:r>
              <a:rPr lang="zh-TW" altLang="en-US" sz="2000" b="0" i="0" u="none" strike="noStrike" baseline="0" dirty="0">
                <a:solidFill>
                  <a:srgbClr val="000000"/>
                </a:solidFill>
                <a:latin typeface="7s2???"/>
              </a:rPr>
              <a:t>擦鏡布仔細清潔，以免刮花鏡片表面 。</a:t>
            </a:r>
            <a:endParaRPr lang="en-US" altLang="zh-TW" sz="2000" b="0" i="0" u="none" strike="noStrike" baseline="0" dirty="0">
              <a:solidFill>
                <a:srgbClr val="000000"/>
              </a:solidFill>
              <a:latin typeface="7s2???"/>
            </a:endParaRPr>
          </a:p>
          <a:p>
            <a:pPr algn="l"/>
            <a:r>
              <a:rPr lang="zh-TW" altLang="en-US" sz="2000" b="0" i="0" u="none" strike="noStrike" baseline="0" dirty="0">
                <a:solidFill>
                  <a:srgbClr val="000000"/>
                </a:solidFill>
                <a:latin typeface="7s2???"/>
              </a:rPr>
              <a:t>② 清潔後請勿再使用手直接觸碰合束鏡 。</a:t>
            </a:r>
          </a:p>
          <a:p>
            <a:pPr algn="l"/>
            <a:r>
              <a:rPr lang="zh-TW" altLang="en-US" sz="2000" b="0" i="0" u="none" strike="noStrike" baseline="0" dirty="0">
                <a:solidFill>
                  <a:srgbClr val="000000"/>
                </a:solidFill>
                <a:latin typeface="7s2???"/>
              </a:rPr>
              <a:t>③</a:t>
            </a:r>
            <a:r>
              <a:rPr lang="zh-TW" altLang="en-US" sz="2000" b="0" i="0" u="none" strike="noStrike" baseline="0" dirty="0">
                <a:solidFill>
                  <a:srgbClr val="000000"/>
                </a:solidFill>
                <a:latin typeface="Calibri" panose="020F0502020204030204" pitchFamily="34" charset="0"/>
              </a:rPr>
              <a:t> </a:t>
            </a:r>
            <a:r>
              <a:rPr lang="zh-TW" altLang="en-US" sz="2000" b="0" i="0" u="none" strike="noStrike" baseline="0" dirty="0">
                <a:solidFill>
                  <a:srgbClr val="000000"/>
                </a:solidFill>
                <a:latin typeface="7s2???"/>
              </a:rPr>
              <a:t>合束鏡可直接清潔，無需拆下。</a:t>
            </a:r>
            <a:endParaRPr lang="zh-TW" altLang="en-US" b="0" i="0" u="none" strike="noStrike" baseline="0" dirty="0">
              <a:latin typeface="7s2???"/>
            </a:endParaRPr>
          </a:p>
        </p:txBody>
      </p:sp>
      <p:pic>
        <p:nvPicPr>
          <p:cNvPr id="5" name="圖片 4">
            <a:extLst>
              <a:ext uri="{FF2B5EF4-FFF2-40B4-BE49-F238E27FC236}">
                <a16:creationId xmlns:a16="http://schemas.microsoft.com/office/drawing/2014/main" id="{5361B51F-808A-4916-9E46-967A353E80CD}"/>
              </a:ext>
            </a:extLst>
          </p:cNvPr>
          <p:cNvPicPr>
            <a:picLocks noChangeAspect="1"/>
          </p:cNvPicPr>
          <p:nvPr/>
        </p:nvPicPr>
        <p:blipFill>
          <a:blip r:embed="rId2"/>
          <a:stretch>
            <a:fillRect/>
          </a:stretch>
        </p:blipFill>
        <p:spPr>
          <a:xfrm>
            <a:off x="4034905" y="464202"/>
            <a:ext cx="4913152" cy="1551392"/>
          </a:xfrm>
          <a:prstGeom prst="rect">
            <a:avLst/>
          </a:prstGeom>
        </p:spPr>
      </p:pic>
      <p:pic>
        <p:nvPicPr>
          <p:cNvPr id="8" name="圖片 7">
            <a:extLst>
              <a:ext uri="{FF2B5EF4-FFF2-40B4-BE49-F238E27FC236}">
                <a16:creationId xmlns:a16="http://schemas.microsoft.com/office/drawing/2014/main" id="{B95CE3E3-2638-4279-A818-242724B495D8}"/>
              </a:ext>
            </a:extLst>
          </p:cNvPr>
          <p:cNvPicPr>
            <a:picLocks noChangeAspect="1"/>
          </p:cNvPicPr>
          <p:nvPr/>
        </p:nvPicPr>
        <p:blipFill>
          <a:blip r:embed="rId3"/>
          <a:stretch>
            <a:fillRect/>
          </a:stretch>
        </p:blipFill>
        <p:spPr>
          <a:xfrm>
            <a:off x="4034905" y="2015594"/>
            <a:ext cx="2548707" cy="1670710"/>
          </a:xfrm>
          <a:prstGeom prst="rect">
            <a:avLst/>
          </a:prstGeom>
        </p:spPr>
      </p:pic>
      <p:pic>
        <p:nvPicPr>
          <p:cNvPr id="11" name="圖片 10">
            <a:extLst>
              <a:ext uri="{FF2B5EF4-FFF2-40B4-BE49-F238E27FC236}">
                <a16:creationId xmlns:a16="http://schemas.microsoft.com/office/drawing/2014/main" id="{413F43F4-AE4A-473B-8327-C3A72EB6B403}"/>
              </a:ext>
            </a:extLst>
          </p:cNvPr>
          <p:cNvPicPr>
            <a:picLocks noChangeAspect="1"/>
          </p:cNvPicPr>
          <p:nvPr/>
        </p:nvPicPr>
        <p:blipFill>
          <a:blip r:embed="rId4"/>
          <a:stretch>
            <a:fillRect/>
          </a:stretch>
        </p:blipFill>
        <p:spPr>
          <a:xfrm>
            <a:off x="6583612" y="2015594"/>
            <a:ext cx="2364445" cy="1670710"/>
          </a:xfrm>
          <a:prstGeom prst="rect">
            <a:avLst/>
          </a:prstGeom>
        </p:spPr>
      </p:pic>
    </p:spTree>
    <p:extLst>
      <p:ext uri="{BB962C8B-B14F-4D97-AF65-F5344CB8AC3E}">
        <p14:creationId xmlns:p14="http://schemas.microsoft.com/office/powerpoint/2010/main" val="4595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176</TotalTime>
  <Words>1332</Words>
  <Application>Microsoft Office PowerPoint</Application>
  <PresentationFormat>寬螢幕</PresentationFormat>
  <Paragraphs>177</Paragraphs>
  <Slides>14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7s2???</vt:lpstr>
      <vt:lpstr>微軟正黑體</vt:lpstr>
      <vt:lpstr>Arial</vt:lpstr>
      <vt:lpstr>Calibri</vt:lpstr>
      <vt:lpstr>Century Gothic</vt:lpstr>
      <vt:lpstr>Wingdings 3</vt:lpstr>
      <vt:lpstr>絲縷</vt:lpstr>
      <vt:lpstr>雷射切割/雕刻機保養方式說明</vt:lpstr>
      <vt:lpstr>雷射切割/雕刻機保養方式說明</vt:lpstr>
      <vt:lpstr>雷射切割/雕刻機保養方式說明</vt:lpstr>
      <vt:lpstr>雷射切割/雕刻機保養方式說明</vt:lpstr>
      <vt:lpstr>雷射切割/雕刻機保養方式說明</vt:lpstr>
      <vt:lpstr>雷射切割/雕刻機保養方式說明</vt:lpstr>
      <vt:lpstr>雷射切割/雕刻機保養方式說明</vt:lpstr>
      <vt:lpstr>雷射切割/雕刻機保養方式說明</vt:lpstr>
      <vt:lpstr>雷射切割/雕刻機保養方式說明</vt:lpstr>
      <vt:lpstr>雷射切割/雕刻機保養方式說明</vt:lpstr>
      <vt:lpstr>PowerPoint 簡報</vt:lpstr>
      <vt:lpstr>雷射切割/雕刻機保養方式說明</vt:lpstr>
      <vt:lpstr>雷射切割/雕刻機保養方式說明</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雷射切割/雕刻機保養方式說明</dc:title>
  <dc:creator>saxo chen</dc:creator>
  <cp:lastModifiedBy>saxo chen</cp:lastModifiedBy>
  <cp:revision>15</cp:revision>
  <dcterms:created xsi:type="dcterms:W3CDTF">2021-06-29T07:24:23Z</dcterms:created>
  <dcterms:modified xsi:type="dcterms:W3CDTF">2021-06-29T10:20:41Z</dcterms:modified>
</cp:coreProperties>
</file>