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8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6/29/2021</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748515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6/29/2021</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047652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6/29/2021</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546147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6/29/2021</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617205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6/29/2021</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513534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6/29/2021</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172123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6/29/2021</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93950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6/29/2021</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160314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6/29/2021</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935962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6/29/2021</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51398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6/29/2021</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990012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6/29/2021</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680585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6/29/2021</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3042291968"/>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17" r:id="rId6"/>
    <p:sldLayoutId id="2147483712" r:id="rId7"/>
    <p:sldLayoutId id="2147483713" r:id="rId8"/>
    <p:sldLayoutId id="2147483714" r:id="rId9"/>
    <p:sldLayoutId id="2147483715" r:id="rId10"/>
    <p:sldLayoutId id="2147483716" r:id="rId11"/>
    <p:sldLayoutId id="2147483718" r:id="rId12"/>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標題 1">
            <a:extLst>
              <a:ext uri="{FF2B5EF4-FFF2-40B4-BE49-F238E27FC236}">
                <a16:creationId xmlns:a16="http://schemas.microsoft.com/office/drawing/2014/main" id="{D9FB84D4-FAC9-44D2-9441-94DDC50428ED}"/>
              </a:ext>
            </a:extLst>
          </p:cNvPr>
          <p:cNvSpPr>
            <a:spLocks noGrp="1"/>
          </p:cNvSpPr>
          <p:nvPr>
            <p:ph type="ctrTitle"/>
          </p:nvPr>
        </p:nvSpPr>
        <p:spPr>
          <a:xfrm>
            <a:off x="740244" y="2100694"/>
            <a:ext cx="5158470" cy="2391908"/>
          </a:xfrm>
        </p:spPr>
        <p:txBody>
          <a:bodyPr>
            <a:normAutofit/>
          </a:bodyPr>
          <a:lstStyle/>
          <a:p>
            <a:r>
              <a:rPr lang="zh-TW" altLang="en-US" b="0" i="0" dirty="0">
                <a:effectLst/>
                <a:latin typeface="微軟正黑體" panose="020B0604030504040204" pitchFamily="34" charset="-120"/>
                <a:ea typeface="微軟正黑體" panose="020B0604030504040204" pitchFamily="34" charset="-120"/>
              </a:rPr>
              <a:t>知己知彼百戰百勝─「雷射切割機</a:t>
            </a:r>
            <a:br>
              <a:rPr lang="en-US" altLang="zh-TW" b="0" i="0" dirty="0">
                <a:effectLst/>
                <a:latin typeface="微軟正黑體" panose="020B0604030504040204" pitchFamily="34" charset="-120"/>
                <a:ea typeface="微軟正黑體" panose="020B0604030504040204" pitchFamily="34" charset="-120"/>
              </a:rPr>
            </a:br>
            <a:r>
              <a:rPr lang="zh-TW" altLang="en-US" b="0" i="0" dirty="0">
                <a:effectLst/>
                <a:latin typeface="微軟正黑體" panose="020B0604030504040204" pitchFamily="34" charset="-120"/>
                <a:ea typeface="微軟正黑體" panose="020B0604030504040204" pitchFamily="34" charset="-120"/>
              </a:rPr>
              <a:t>　的原理及種類」</a:t>
            </a:r>
            <a:endParaRPr lang="zh-TW" altLang="en-US" dirty="0">
              <a:latin typeface="微軟正黑體" panose="020B0604030504040204" pitchFamily="34" charset="-120"/>
              <a:ea typeface="微軟正黑體" panose="020B0604030504040204" pitchFamily="34" charset="-120"/>
            </a:endParaRPr>
          </a:p>
        </p:txBody>
      </p:sp>
      <p:pic>
        <p:nvPicPr>
          <p:cNvPr id="4" name="Picture 3">
            <a:extLst>
              <a:ext uri="{FF2B5EF4-FFF2-40B4-BE49-F238E27FC236}">
                <a16:creationId xmlns:a16="http://schemas.microsoft.com/office/drawing/2014/main" id="{2F09E423-74D6-49EA-A764-CED72E747B11}"/>
              </a:ext>
            </a:extLst>
          </p:cNvPr>
          <p:cNvPicPr>
            <a:picLocks noChangeAspect="1"/>
          </p:cNvPicPr>
          <p:nvPr/>
        </p:nvPicPr>
        <p:blipFill rotWithShape="1">
          <a:blip r:embed="rId2"/>
          <a:srcRect r="13054"/>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5" name="文字方塊 4">
            <a:extLst>
              <a:ext uri="{FF2B5EF4-FFF2-40B4-BE49-F238E27FC236}">
                <a16:creationId xmlns:a16="http://schemas.microsoft.com/office/drawing/2014/main" id="{4856EAF3-3786-4C84-9DDC-0B4B541B63AF}"/>
              </a:ext>
            </a:extLst>
          </p:cNvPr>
          <p:cNvSpPr txBox="1"/>
          <p:nvPr/>
        </p:nvSpPr>
        <p:spPr>
          <a:xfrm>
            <a:off x="419471" y="4660356"/>
            <a:ext cx="5962785" cy="1815882"/>
          </a:xfrm>
          <a:prstGeom prst="rect">
            <a:avLst/>
          </a:prstGeom>
          <a:noFill/>
        </p:spPr>
        <p:txBody>
          <a:bodyPr wrap="square" rtlCol="0">
            <a:spAutoFit/>
          </a:bodyPr>
          <a:lstStyle/>
          <a:p>
            <a:pPr algn="just"/>
            <a:r>
              <a:rPr lang="zh-TW" altLang="zh-TW" sz="1600" kern="100" dirty="0">
                <a:solidFill>
                  <a:srgbClr val="333333"/>
                </a:solidFill>
                <a:effectLst/>
                <a:latin typeface="Times New Roman" panose="02020603050405020304" pitchFamily="18" charset="0"/>
                <a:ea typeface="標楷體" panose="03000509000000000000" pitchFamily="65" charset="-120"/>
                <a:cs typeface="Calibri" panose="020F0502020204030204" pitchFamily="34" charset="0"/>
              </a:rPr>
              <a:t>一九六</a:t>
            </a:r>
            <a:r>
              <a:rPr lang="en-US" altLang="zh-TW" sz="1600" kern="100" dirty="0">
                <a:solidFill>
                  <a:srgbClr val="333333"/>
                </a:solidFill>
                <a:effectLst/>
                <a:latin typeface="Times New Roman" panose="02020603050405020304" pitchFamily="18" charset="0"/>
                <a:ea typeface="標楷體" panose="03000509000000000000" pitchFamily="65" charset="-120"/>
                <a:cs typeface="Calibri" panose="020F0502020204030204" pitchFamily="34" charset="0"/>
              </a:rPr>
              <a:t>○</a:t>
            </a:r>
            <a:r>
              <a:rPr lang="zh-TW" altLang="zh-TW" sz="1600" kern="100" dirty="0">
                <a:solidFill>
                  <a:srgbClr val="333333"/>
                </a:solidFill>
                <a:effectLst/>
                <a:latin typeface="Times New Roman" panose="02020603050405020304" pitchFamily="18" charset="0"/>
                <a:ea typeface="標楷體" panose="03000509000000000000" pitchFamily="65" charset="-120"/>
                <a:cs typeface="Calibri" panose="020F0502020204030204" pitchFamily="34" charset="0"/>
              </a:rPr>
              <a:t>年美國科學家梅曼（</a:t>
            </a:r>
            <a:r>
              <a:rPr lang="en-US" altLang="zh-TW" sz="1600" kern="100" dirty="0" err="1">
                <a:solidFill>
                  <a:srgbClr val="333333"/>
                </a:solidFill>
                <a:effectLst/>
                <a:latin typeface="Times New Roman" panose="02020603050405020304" pitchFamily="18" charset="0"/>
                <a:ea typeface="標楷體" panose="03000509000000000000" pitchFamily="65" charset="-120"/>
                <a:cs typeface="Calibri" panose="020F0502020204030204" pitchFamily="34" charset="0"/>
              </a:rPr>
              <a:t>T.H.Maiman</a:t>
            </a:r>
            <a:r>
              <a:rPr lang="zh-TW" altLang="zh-TW" sz="1600" kern="100" dirty="0">
                <a:solidFill>
                  <a:srgbClr val="333333"/>
                </a:solidFill>
                <a:effectLst/>
                <a:latin typeface="Times New Roman" panose="02020603050405020304" pitchFamily="18" charset="0"/>
                <a:ea typeface="標楷體" panose="03000509000000000000" pitchFamily="65" charset="-120"/>
                <a:cs typeface="Calibri" panose="020F0502020204030204" pitchFamily="34" charset="0"/>
              </a:rPr>
              <a:t>）利用紅寶石製成世界第一具雷射時，至今日，雷射已廣泛應用在通訊、國防、製造業、商業、醫學等領域。雷射會依誘發介質的不同而產生不同的波長，其介質分別為固態、液態、氣態以及後來發展的半導體雷射。</a:t>
            </a:r>
            <a:endParaRPr lang="zh-TW" altLang="zh-TW" sz="1600" kern="100" dirty="0">
              <a:effectLst/>
              <a:latin typeface="Times New Roman" panose="02020603050405020304" pitchFamily="18" charset="0"/>
              <a:ea typeface="新細明體" panose="02020500000000000000" pitchFamily="18" charset="-120"/>
            </a:endParaRPr>
          </a:p>
          <a:p>
            <a:pPr algn="just"/>
            <a:r>
              <a:rPr lang="zh-TW" altLang="zh-TW" sz="1600" kern="100" dirty="0">
                <a:solidFill>
                  <a:srgbClr val="333333"/>
                </a:solidFill>
                <a:effectLst/>
                <a:latin typeface="Times New Roman" panose="02020603050405020304" pitchFamily="18" charset="0"/>
                <a:ea typeface="標楷體" panose="03000509000000000000" pitchFamily="65" charset="-120"/>
                <a:cs typeface="Calibri" panose="020F0502020204030204" pitchFamily="34" charset="0"/>
              </a:rPr>
              <a:t>而雷射切割則是利用機械運作的方式將雷射光速投射在物體表面來進行切割或雕刻之動作。依雷射光之功率的不同和雷射光光束密度之不同，可以產生各種不同的切割或是雕刻的效果。</a:t>
            </a:r>
            <a:endParaRPr lang="zh-TW" altLang="en-US" dirty="0"/>
          </a:p>
        </p:txBody>
      </p:sp>
    </p:spTree>
    <p:extLst>
      <p:ext uri="{BB962C8B-B14F-4D97-AF65-F5344CB8AC3E}">
        <p14:creationId xmlns:p14="http://schemas.microsoft.com/office/powerpoint/2010/main" val="4119274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D47766EE-4192-4B2D-A5A0-F60F9A5F74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F09E423-74D6-49EA-A764-CED72E747B11}"/>
              </a:ext>
            </a:extLst>
          </p:cNvPr>
          <p:cNvPicPr>
            <a:picLocks noChangeAspect="1"/>
          </p:cNvPicPr>
          <p:nvPr/>
        </p:nvPicPr>
        <p:blipFill rotWithShape="1">
          <a:blip r:embed="rId2"/>
          <a:srcRect t="29150" b="14600"/>
          <a:stretch/>
        </p:blipFill>
        <p:spPr>
          <a:xfrm>
            <a:off x="20" y="0"/>
            <a:ext cx="12191980" cy="6857990"/>
          </a:xfrm>
          <a:prstGeom prst="rect">
            <a:avLst/>
          </a:prstGeom>
        </p:spPr>
      </p:pic>
      <p:sp>
        <p:nvSpPr>
          <p:cNvPr id="23" name="Graphic 1">
            <a:extLst>
              <a:ext uri="{FF2B5EF4-FFF2-40B4-BE49-F238E27FC236}">
                <a16:creationId xmlns:a16="http://schemas.microsoft.com/office/drawing/2014/main" id="{96C5B42E-2B67-4A58-B9AF-78E1338890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bg1">
              <a:alpha val="30000"/>
            </a:schemeClr>
          </a:solidFill>
          <a:ln w="32707" cap="flat">
            <a:noFill/>
            <a:prstDash val="solid"/>
            <a:miter/>
          </a:ln>
          <a:effectLst>
            <a:outerShdw blurRad="50800" dist="50800" dir="2700000" algn="tl" rotWithShape="0">
              <a:prstClr val="black">
                <a:alpha val="25000"/>
              </a:prstClr>
            </a:outerShdw>
          </a:effectLst>
        </p:spPr>
        <p:txBody>
          <a:bodyPr rtlCol="0" anchor="ctr"/>
          <a:lstStyle/>
          <a:p>
            <a:endParaRPr lang="en-US" dirty="0"/>
          </a:p>
        </p:txBody>
      </p:sp>
      <p:sp>
        <p:nvSpPr>
          <p:cNvPr id="25" name="Graphic 1">
            <a:extLst>
              <a:ext uri="{FF2B5EF4-FFF2-40B4-BE49-F238E27FC236}">
                <a16:creationId xmlns:a16="http://schemas.microsoft.com/office/drawing/2014/main" id="{8C9B5468-C837-4FF5-A94F-03C1BD52FE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1969639" y="181595"/>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rgbClr val="E44E2C">
              <a:alpha val="40000"/>
            </a:srgbClr>
          </a:solidFill>
          <a:ln w="32707" cap="flat">
            <a:noFill/>
            <a:prstDash val="solid"/>
            <a:miter/>
          </a:ln>
          <a:effectLst/>
        </p:spPr>
        <p:txBody>
          <a:bodyPr rtlCol="0" anchor="ctr"/>
          <a:lstStyle/>
          <a:p>
            <a:endParaRPr lang="en-US" dirty="0"/>
          </a:p>
        </p:txBody>
      </p:sp>
      <p:sp>
        <p:nvSpPr>
          <p:cNvPr id="2" name="標題 1">
            <a:extLst>
              <a:ext uri="{FF2B5EF4-FFF2-40B4-BE49-F238E27FC236}">
                <a16:creationId xmlns:a16="http://schemas.microsoft.com/office/drawing/2014/main" id="{D9FB84D4-FAC9-44D2-9441-94DDC50428ED}"/>
              </a:ext>
            </a:extLst>
          </p:cNvPr>
          <p:cNvSpPr>
            <a:spLocks noGrp="1"/>
          </p:cNvSpPr>
          <p:nvPr>
            <p:ph type="ctrTitle"/>
          </p:nvPr>
        </p:nvSpPr>
        <p:spPr>
          <a:xfrm>
            <a:off x="2315183" y="328035"/>
            <a:ext cx="6706987" cy="652222"/>
          </a:xfrm>
        </p:spPr>
        <p:txBody>
          <a:bodyPr>
            <a:normAutofit/>
          </a:bodyPr>
          <a:lstStyle/>
          <a:p>
            <a:pPr algn="ctr"/>
            <a:r>
              <a:rPr lang="zh-TW" altLang="zh-TW" sz="3600" i="0" kern="100" dirty="0">
                <a:effectLst/>
                <a:latin typeface="微軟正黑體" panose="020B0604030504040204" pitchFamily="34" charset="-120"/>
                <a:ea typeface="微軟正黑體" panose="020B0604030504040204" pitchFamily="34" charset="-120"/>
                <a:cs typeface="Calibri" panose="020F0502020204030204" pitchFamily="34" charset="0"/>
              </a:rPr>
              <a:t>雷射切割加工運作原理</a:t>
            </a:r>
            <a:endParaRPr lang="zh-TW" altLang="en-US" sz="3600" i="0"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FDDF46E5-3260-47E1-9F2A-C6A70BDB3972}"/>
              </a:ext>
            </a:extLst>
          </p:cNvPr>
          <p:cNvSpPr txBox="1"/>
          <p:nvPr/>
        </p:nvSpPr>
        <p:spPr>
          <a:xfrm>
            <a:off x="418289" y="1206230"/>
            <a:ext cx="11293813" cy="1908215"/>
          </a:xfrm>
          <a:prstGeom prst="rect">
            <a:avLst/>
          </a:prstGeom>
          <a:noFill/>
        </p:spPr>
        <p:txBody>
          <a:bodyPr wrap="square" rtlCol="0">
            <a:spAutoFit/>
          </a:bodyPr>
          <a:lstStyle/>
          <a:p>
            <a:pPr algn="just"/>
            <a:r>
              <a:rPr lang="zh-TW"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在雷射加工運用上，會依照不同的加工運用來設計不同的機械結構以符合所需。常見的機械結構有</a:t>
            </a:r>
            <a:r>
              <a:rPr lang="en-US"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X-Y Table</a:t>
            </a:r>
            <a:r>
              <a:rPr lang="zh-TW"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、振鏡、多軸機械手臂等。多軸機械手臂因造價高昂，所以大多以工業加工為主。振鏡系統因高速震盪，所以多以標籤機或清潔機的運用為主。在商業運用上，以</a:t>
            </a:r>
            <a:r>
              <a:rPr lang="en-US"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X-Y Table (XY</a:t>
            </a:r>
            <a:r>
              <a:rPr lang="zh-TW"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軸</a:t>
            </a:r>
            <a:r>
              <a:rPr lang="en-US"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 </a:t>
            </a:r>
            <a:r>
              <a:rPr lang="zh-TW"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的機械為主，</a:t>
            </a:r>
            <a:r>
              <a:rPr lang="en-US"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X-Y Table</a:t>
            </a:r>
            <a:r>
              <a:rPr lang="zh-TW"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主要運用滑軌與皮帶來帶動反射鏡位移，進而將雷射光速折射到加工的物體上</a:t>
            </a:r>
            <a:r>
              <a:rPr lang="en-US"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a:t>
            </a:r>
            <a:r>
              <a:rPr lang="zh-TW"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如下圖所示</a:t>
            </a:r>
            <a:r>
              <a:rPr lang="en-US"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a:t>
            </a:r>
            <a:endParaRPr lang="zh-TW" altLang="zh-TW" sz="2000" kern="100" dirty="0">
              <a:solidFill>
                <a:schemeClr val="tx1">
                  <a:lumMod val="85000"/>
                </a:schemeClr>
              </a:solidFill>
              <a:effectLst/>
              <a:latin typeface="Times New Roman" panose="02020603050405020304" pitchFamily="18" charset="0"/>
              <a:ea typeface="新細明體" panose="02020500000000000000" pitchFamily="18" charset="-120"/>
            </a:endParaRPr>
          </a:p>
          <a:p>
            <a:endParaRPr lang="zh-TW" altLang="en-US" dirty="0"/>
          </a:p>
        </p:txBody>
      </p:sp>
      <p:pic>
        <p:nvPicPr>
          <p:cNvPr id="12" name="圖片 11">
            <a:extLst>
              <a:ext uri="{FF2B5EF4-FFF2-40B4-BE49-F238E27FC236}">
                <a16:creationId xmlns:a16="http://schemas.microsoft.com/office/drawing/2014/main" id="{D75E63AE-28DA-4C2C-8BA2-505369991F83}"/>
              </a:ext>
            </a:extLst>
          </p:cNvPr>
          <p:cNvPicPr/>
          <p:nvPr/>
        </p:nvPicPr>
        <p:blipFill rotWithShape="1">
          <a:blip r:embed="rId3">
            <a:extLst>
              <a:ext uri="{28A0092B-C50C-407E-A947-70E740481C1C}">
                <a14:useLocalDpi xmlns:a14="http://schemas.microsoft.com/office/drawing/2010/main" val="0"/>
              </a:ext>
            </a:extLst>
          </a:blip>
          <a:srcRect l="2156" r="4737" b="15045"/>
          <a:stretch/>
        </p:blipFill>
        <p:spPr bwMode="auto">
          <a:xfrm>
            <a:off x="2574573" y="2823324"/>
            <a:ext cx="6981243" cy="349351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8654397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D47766EE-4192-4B2D-A5A0-F60F9A5F74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F09E423-74D6-49EA-A764-CED72E747B11}"/>
              </a:ext>
            </a:extLst>
          </p:cNvPr>
          <p:cNvPicPr>
            <a:picLocks noChangeAspect="1"/>
          </p:cNvPicPr>
          <p:nvPr/>
        </p:nvPicPr>
        <p:blipFill rotWithShape="1">
          <a:blip r:embed="rId2"/>
          <a:srcRect t="29150" b="14600"/>
          <a:stretch/>
        </p:blipFill>
        <p:spPr>
          <a:xfrm>
            <a:off x="20" y="0"/>
            <a:ext cx="12191980" cy="6857990"/>
          </a:xfrm>
          <a:prstGeom prst="rect">
            <a:avLst/>
          </a:prstGeom>
        </p:spPr>
      </p:pic>
      <p:sp>
        <p:nvSpPr>
          <p:cNvPr id="23" name="Graphic 1">
            <a:extLst>
              <a:ext uri="{FF2B5EF4-FFF2-40B4-BE49-F238E27FC236}">
                <a16:creationId xmlns:a16="http://schemas.microsoft.com/office/drawing/2014/main" id="{96C5B42E-2B67-4A58-B9AF-78E1338890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bg1">
              <a:alpha val="30000"/>
            </a:schemeClr>
          </a:solidFill>
          <a:ln w="32707" cap="flat">
            <a:noFill/>
            <a:prstDash val="solid"/>
            <a:miter/>
          </a:ln>
          <a:effectLst>
            <a:outerShdw blurRad="50800" dist="50800" dir="2700000" algn="tl" rotWithShape="0">
              <a:prstClr val="black">
                <a:alpha val="25000"/>
              </a:prstClr>
            </a:outerShdw>
          </a:effectLst>
        </p:spPr>
        <p:txBody>
          <a:bodyPr rtlCol="0" anchor="ctr"/>
          <a:lstStyle/>
          <a:p>
            <a:endParaRPr lang="en-US" dirty="0"/>
          </a:p>
        </p:txBody>
      </p:sp>
      <p:sp>
        <p:nvSpPr>
          <p:cNvPr id="25" name="Graphic 1">
            <a:extLst>
              <a:ext uri="{FF2B5EF4-FFF2-40B4-BE49-F238E27FC236}">
                <a16:creationId xmlns:a16="http://schemas.microsoft.com/office/drawing/2014/main" id="{8C9B5468-C837-4FF5-A94F-03C1BD52FE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1969639" y="181595"/>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rgbClr val="E44E2C">
              <a:alpha val="40000"/>
            </a:srgbClr>
          </a:solidFill>
          <a:ln w="32707" cap="flat">
            <a:noFill/>
            <a:prstDash val="solid"/>
            <a:miter/>
          </a:ln>
          <a:effectLst/>
        </p:spPr>
        <p:txBody>
          <a:bodyPr rtlCol="0" anchor="ctr"/>
          <a:lstStyle/>
          <a:p>
            <a:endParaRPr lang="en-US" dirty="0"/>
          </a:p>
        </p:txBody>
      </p:sp>
      <p:sp>
        <p:nvSpPr>
          <p:cNvPr id="2" name="標題 1">
            <a:extLst>
              <a:ext uri="{FF2B5EF4-FFF2-40B4-BE49-F238E27FC236}">
                <a16:creationId xmlns:a16="http://schemas.microsoft.com/office/drawing/2014/main" id="{D9FB84D4-FAC9-44D2-9441-94DDC50428ED}"/>
              </a:ext>
            </a:extLst>
          </p:cNvPr>
          <p:cNvSpPr>
            <a:spLocks noGrp="1"/>
          </p:cNvSpPr>
          <p:nvPr>
            <p:ph type="ctrTitle"/>
          </p:nvPr>
        </p:nvSpPr>
        <p:spPr>
          <a:xfrm>
            <a:off x="2315183" y="328035"/>
            <a:ext cx="6706987" cy="652222"/>
          </a:xfrm>
        </p:spPr>
        <p:txBody>
          <a:bodyPr>
            <a:normAutofit/>
          </a:bodyPr>
          <a:lstStyle/>
          <a:p>
            <a:pPr algn="ctr"/>
            <a:r>
              <a:rPr lang="zh-TW" altLang="zh-TW" sz="3600" i="0" kern="100" dirty="0">
                <a:effectLst/>
                <a:latin typeface="微軟正黑體" panose="020B0604030504040204" pitchFamily="34" charset="-120"/>
                <a:ea typeface="微軟正黑體" panose="020B0604030504040204" pitchFamily="34" charset="-120"/>
                <a:cs typeface="Calibri" panose="020F0502020204030204" pitchFamily="34" charset="0"/>
              </a:rPr>
              <a:t>雷射切割加工運作原理</a:t>
            </a:r>
            <a:endParaRPr lang="zh-TW" altLang="en-US" sz="3600" i="0"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FDDF46E5-3260-47E1-9F2A-C6A70BDB3972}"/>
              </a:ext>
            </a:extLst>
          </p:cNvPr>
          <p:cNvSpPr txBox="1"/>
          <p:nvPr/>
        </p:nvSpPr>
        <p:spPr>
          <a:xfrm>
            <a:off x="418289" y="1206230"/>
            <a:ext cx="11293813" cy="2677656"/>
          </a:xfrm>
          <a:prstGeom prst="rect">
            <a:avLst/>
          </a:prstGeom>
          <a:noFill/>
        </p:spPr>
        <p:txBody>
          <a:bodyPr wrap="square" rtlCol="0">
            <a:spAutoFit/>
          </a:bodyPr>
          <a:lstStyle/>
          <a:p>
            <a:pPr algn="just">
              <a:lnSpc>
                <a:spcPct val="125000"/>
              </a:lnSpc>
            </a:pPr>
            <a:r>
              <a:rPr lang="zh-TW"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雷射光速經由雷射管射出後會擊中第一反射鏡，第一反射鏡會將光束轉向的二反射鏡，也就是</a:t>
            </a:r>
            <a:r>
              <a:rPr lang="en-US"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Y</a:t>
            </a:r>
            <a:r>
              <a:rPr lang="zh-TW"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軸上的反射鏡，此時</a:t>
            </a:r>
            <a:r>
              <a:rPr lang="en-US"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Y</a:t>
            </a:r>
            <a:r>
              <a:rPr lang="zh-TW"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軸機切依圖形</a:t>
            </a:r>
            <a:r>
              <a:rPr lang="en-US"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Y</a:t>
            </a:r>
            <a:r>
              <a:rPr lang="zh-TW"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軸的位置前後移動都會讓雷射光束精準的射在的二反射鏡上，雷射光束擊中的二反射鏡後會將光束轉向</a:t>
            </a:r>
            <a:r>
              <a:rPr lang="en-US"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X</a:t>
            </a:r>
            <a:r>
              <a:rPr lang="zh-TW"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軸上的的三反射鏡，同前原理，</a:t>
            </a:r>
            <a:r>
              <a:rPr lang="en-US"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X</a:t>
            </a:r>
            <a:r>
              <a:rPr lang="zh-TW"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軸左右位移時都會讓雷射擊中的三反射鏡，當雷射擊中的三反射鏡射的三反射鏡會將雷射光轉向下擊向加工物體上也就是</a:t>
            </a:r>
            <a:r>
              <a:rPr lang="en-US"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Z</a:t>
            </a:r>
            <a:r>
              <a:rPr lang="zh-TW"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軸，這時雷射光會穿過聚焦鏡讓光束的焦點集中在加工物體上，以聚集的光束對物體作切割或是雕刻，這就是</a:t>
            </a:r>
            <a:r>
              <a:rPr lang="en-US"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X-Y Table </a:t>
            </a:r>
            <a:r>
              <a:rPr lang="zh-TW" altLang="zh-TW" sz="2000" kern="100" dirty="0">
                <a:solidFill>
                  <a:schemeClr val="tx1">
                    <a:lumMod val="85000"/>
                  </a:schemeClr>
                </a:solidFill>
                <a:effectLst/>
                <a:latin typeface="Times New Roman" panose="02020603050405020304" pitchFamily="18" charset="0"/>
                <a:ea typeface="標楷體" panose="03000509000000000000" pitchFamily="65" charset="-120"/>
                <a:cs typeface="Calibri" panose="020F0502020204030204" pitchFamily="34" charset="0"/>
              </a:rPr>
              <a:t>的加工方式。</a:t>
            </a:r>
            <a:endParaRPr lang="zh-TW" altLang="zh-TW" sz="2000" kern="100" dirty="0">
              <a:solidFill>
                <a:schemeClr val="tx1">
                  <a:lumMod val="85000"/>
                </a:schemeClr>
              </a:solidFill>
              <a:effectLst/>
              <a:latin typeface="Times New Roman" panose="02020603050405020304" pitchFamily="18" charset="0"/>
              <a:ea typeface="新細明體" panose="02020500000000000000" pitchFamily="18" charset="-120"/>
            </a:endParaRPr>
          </a:p>
          <a:p>
            <a:endParaRPr lang="zh-TW" altLang="en-US" dirty="0"/>
          </a:p>
        </p:txBody>
      </p:sp>
      <p:pic>
        <p:nvPicPr>
          <p:cNvPr id="12" name="圖片 11">
            <a:extLst>
              <a:ext uri="{FF2B5EF4-FFF2-40B4-BE49-F238E27FC236}">
                <a16:creationId xmlns:a16="http://schemas.microsoft.com/office/drawing/2014/main" id="{D75E63AE-28DA-4C2C-8BA2-505369991F83}"/>
              </a:ext>
            </a:extLst>
          </p:cNvPr>
          <p:cNvPicPr/>
          <p:nvPr/>
        </p:nvPicPr>
        <p:blipFill rotWithShape="1">
          <a:blip r:embed="rId3">
            <a:extLst>
              <a:ext uri="{28A0092B-C50C-407E-A947-70E740481C1C}">
                <a14:useLocalDpi xmlns:a14="http://schemas.microsoft.com/office/drawing/2010/main" val="0"/>
              </a:ext>
            </a:extLst>
          </a:blip>
          <a:srcRect l="2156" r="4737" b="15045"/>
          <a:stretch/>
        </p:blipFill>
        <p:spPr bwMode="auto">
          <a:xfrm>
            <a:off x="3381978" y="3708937"/>
            <a:ext cx="5366433" cy="2720889"/>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8848044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D47766EE-4192-4B2D-A5A0-F60F9A5F74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F09E423-74D6-49EA-A764-CED72E747B11}"/>
              </a:ext>
            </a:extLst>
          </p:cNvPr>
          <p:cNvPicPr>
            <a:picLocks noChangeAspect="1"/>
          </p:cNvPicPr>
          <p:nvPr/>
        </p:nvPicPr>
        <p:blipFill rotWithShape="1">
          <a:blip r:embed="rId2"/>
          <a:srcRect t="29150" b="14600"/>
          <a:stretch/>
        </p:blipFill>
        <p:spPr>
          <a:xfrm>
            <a:off x="20" y="0"/>
            <a:ext cx="12191980" cy="6857990"/>
          </a:xfrm>
          <a:prstGeom prst="rect">
            <a:avLst/>
          </a:prstGeom>
        </p:spPr>
      </p:pic>
      <p:sp>
        <p:nvSpPr>
          <p:cNvPr id="23" name="Graphic 1">
            <a:extLst>
              <a:ext uri="{FF2B5EF4-FFF2-40B4-BE49-F238E27FC236}">
                <a16:creationId xmlns:a16="http://schemas.microsoft.com/office/drawing/2014/main" id="{96C5B42E-2B67-4A58-B9AF-78E1338890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bg1">
              <a:alpha val="30000"/>
            </a:schemeClr>
          </a:solidFill>
          <a:ln w="32707" cap="flat">
            <a:noFill/>
            <a:prstDash val="solid"/>
            <a:miter/>
          </a:ln>
          <a:effectLst>
            <a:outerShdw blurRad="50800" dist="50800" dir="2700000" algn="tl" rotWithShape="0">
              <a:prstClr val="black">
                <a:alpha val="25000"/>
              </a:prstClr>
            </a:outerShdw>
          </a:effectLst>
        </p:spPr>
        <p:txBody>
          <a:bodyPr rtlCol="0" anchor="ctr"/>
          <a:lstStyle/>
          <a:p>
            <a:endParaRPr lang="en-US" dirty="0"/>
          </a:p>
        </p:txBody>
      </p:sp>
      <p:sp>
        <p:nvSpPr>
          <p:cNvPr id="25" name="Graphic 1">
            <a:extLst>
              <a:ext uri="{FF2B5EF4-FFF2-40B4-BE49-F238E27FC236}">
                <a16:creationId xmlns:a16="http://schemas.microsoft.com/office/drawing/2014/main" id="{8C9B5468-C837-4FF5-A94F-03C1BD52FE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1969639" y="181595"/>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rgbClr val="E44E2C">
              <a:alpha val="40000"/>
            </a:srgbClr>
          </a:solidFill>
          <a:ln w="32707" cap="flat">
            <a:noFill/>
            <a:prstDash val="solid"/>
            <a:miter/>
          </a:ln>
          <a:effectLst/>
        </p:spPr>
        <p:txBody>
          <a:bodyPr rtlCol="0" anchor="ctr"/>
          <a:lstStyle/>
          <a:p>
            <a:endParaRPr lang="en-US" dirty="0"/>
          </a:p>
        </p:txBody>
      </p:sp>
      <p:sp>
        <p:nvSpPr>
          <p:cNvPr id="2" name="標題 1">
            <a:extLst>
              <a:ext uri="{FF2B5EF4-FFF2-40B4-BE49-F238E27FC236}">
                <a16:creationId xmlns:a16="http://schemas.microsoft.com/office/drawing/2014/main" id="{D9FB84D4-FAC9-44D2-9441-94DDC50428ED}"/>
              </a:ext>
            </a:extLst>
          </p:cNvPr>
          <p:cNvSpPr>
            <a:spLocks noGrp="1"/>
          </p:cNvSpPr>
          <p:nvPr>
            <p:ph type="ctrTitle"/>
          </p:nvPr>
        </p:nvSpPr>
        <p:spPr>
          <a:xfrm>
            <a:off x="2315183" y="328035"/>
            <a:ext cx="6706987" cy="652222"/>
          </a:xfrm>
        </p:spPr>
        <p:txBody>
          <a:bodyPr>
            <a:normAutofit/>
          </a:bodyPr>
          <a:lstStyle/>
          <a:p>
            <a:pPr algn="ctr"/>
            <a:r>
              <a:rPr lang="zh-TW" altLang="zh-TW" sz="3600" i="0" kern="100" dirty="0">
                <a:effectLst/>
                <a:latin typeface="Times New Roman" panose="02020603050405020304" pitchFamily="18" charset="0"/>
                <a:ea typeface="標楷體" panose="03000509000000000000" pitchFamily="65" charset="-120"/>
                <a:cs typeface="Calibri" panose="020F0502020204030204" pitchFamily="34" charset="0"/>
              </a:rPr>
              <a:t>雷射切割機</a:t>
            </a:r>
            <a:r>
              <a:rPr lang="zh-TW" altLang="en-US" sz="3600" i="0" kern="100" dirty="0">
                <a:latin typeface="Times New Roman" panose="02020603050405020304" pitchFamily="18" charset="0"/>
                <a:ea typeface="標楷體" panose="03000509000000000000" pitchFamily="65" charset="-120"/>
                <a:cs typeface="Calibri" panose="020F0502020204030204" pitchFamily="34" charset="0"/>
              </a:rPr>
              <a:t>的種類</a:t>
            </a:r>
            <a:endParaRPr lang="zh-TW" altLang="en-US" sz="3600" i="0"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FDDF46E5-3260-47E1-9F2A-C6A70BDB3972}"/>
              </a:ext>
            </a:extLst>
          </p:cNvPr>
          <p:cNvSpPr txBox="1"/>
          <p:nvPr/>
        </p:nvSpPr>
        <p:spPr>
          <a:xfrm>
            <a:off x="418289" y="1206230"/>
            <a:ext cx="11293813" cy="3400931"/>
          </a:xfrm>
          <a:prstGeom prst="rect">
            <a:avLst/>
          </a:prstGeom>
          <a:noFill/>
        </p:spPr>
        <p:txBody>
          <a:bodyPr wrap="square" rtlCol="0">
            <a:spAutoFit/>
          </a:bodyPr>
          <a:lstStyle/>
          <a:p>
            <a:pPr algn="just">
              <a:lnSpc>
                <a:spcPct val="125000"/>
              </a:lnSpc>
            </a:pP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雷射切割機在工業加工的運用上，雷射切割機依介質的不同大致可分為三種類型：</a:t>
            </a: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CO2</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雷射切割機，固體（</a:t>
            </a: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YAG</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）雷射切割機，光纖雷射切割機三種，我們將針對較普遍使用的</a:t>
            </a: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CO2</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雷射切割來進行說明。</a:t>
            </a:r>
            <a:endParaRPr lang="zh-TW" altLang="zh-TW" sz="2000" kern="100" dirty="0">
              <a:solidFill>
                <a:schemeClr val="tx2"/>
              </a:solidFill>
              <a:effectLst/>
              <a:latin typeface="Times New Roman" panose="02020603050405020304" pitchFamily="18" charset="0"/>
              <a:ea typeface="新細明體" panose="02020500000000000000" pitchFamily="18" charset="-120"/>
            </a:endParaRPr>
          </a:p>
          <a:p>
            <a:pPr algn="just"/>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根據國際安全標準，雷射危害等級分</a:t>
            </a: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4</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級，而</a:t>
            </a: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CO2</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雷射屬於危害最小的一級，</a:t>
            </a: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CO2</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雷射器的波長為</a:t>
            </a: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10.6um</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，比較容易被非金屬吸收，可有效的切割木材、亞克力、</a:t>
            </a: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PP</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、有機玻璃等非金屬材料，所以</a:t>
            </a: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CO2 </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雷射切割機除了大量的工業加工運用外，在一般市面上也常見於商業小量的代切服務的機器上。在工業使用上，大型機台功率在</a:t>
            </a: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200W~4000W</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之間，而一般商業代切或是創客空間的機器功率大都在</a:t>
            </a: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40W~200W</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之間居多。此外，在各類商用雷射切割機中，以</a:t>
            </a: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CO2</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雷射切割機的每瓦輸出成本最低，其應用包括柔性材料、非金屬固性材料和金屬材料的高速切割、雕刻、焊接等。這些優勢，使得</a:t>
            </a: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CO2</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雷射切割機，非常適合連續加工作業生產。</a:t>
            </a:r>
            <a:endParaRPr lang="zh-TW" altLang="en-US" sz="2000" dirty="0">
              <a:solidFill>
                <a:schemeClr val="tx2"/>
              </a:solidFill>
            </a:endParaRPr>
          </a:p>
        </p:txBody>
      </p:sp>
      <p:pic>
        <p:nvPicPr>
          <p:cNvPr id="9" name="圖片 8">
            <a:extLst>
              <a:ext uri="{FF2B5EF4-FFF2-40B4-BE49-F238E27FC236}">
                <a16:creationId xmlns:a16="http://schemas.microsoft.com/office/drawing/2014/main" id="{12BB002C-8B91-4B0A-9C0A-E47C3D34F8EB}"/>
              </a:ext>
            </a:extLst>
          </p:cNvPr>
          <p:cNvPicPr/>
          <p:nvPr/>
        </p:nvPicPr>
        <p:blipFill rotWithShape="1">
          <a:blip r:embed="rId3">
            <a:extLst>
              <a:ext uri="{28A0092B-C50C-407E-A947-70E740481C1C}">
                <a14:useLocalDpi xmlns:a14="http://schemas.microsoft.com/office/drawing/2010/main" val="0"/>
              </a:ext>
            </a:extLst>
          </a:blip>
          <a:srcRect b="7853"/>
          <a:stretch/>
        </p:blipFill>
        <p:spPr bwMode="auto">
          <a:xfrm>
            <a:off x="4651629" y="4762133"/>
            <a:ext cx="2633345" cy="1619885"/>
          </a:xfrm>
          <a:prstGeom prst="rect">
            <a:avLst/>
          </a:prstGeom>
          <a:noFill/>
          <a:ln>
            <a:noFill/>
          </a:ln>
          <a:extLst>
            <a:ext uri="{53640926-AAD7-44D8-BBD7-CCE9431645EC}">
              <a14:shadowObscured xmlns:a14="http://schemas.microsoft.com/office/drawing/2010/main"/>
            </a:ext>
          </a:extLst>
        </p:spPr>
      </p:pic>
      <p:pic>
        <p:nvPicPr>
          <p:cNvPr id="10" name="圖片 9">
            <a:extLst>
              <a:ext uri="{FF2B5EF4-FFF2-40B4-BE49-F238E27FC236}">
                <a16:creationId xmlns:a16="http://schemas.microsoft.com/office/drawing/2014/main" id="{EBCA84E1-718D-4CA7-9D1B-B770EDCF617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567459" y="4747501"/>
            <a:ext cx="1511300" cy="1619885"/>
          </a:xfrm>
          <a:prstGeom prst="rect">
            <a:avLst/>
          </a:prstGeom>
          <a:noFill/>
          <a:ln>
            <a:noFill/>
          </a:ln>
        </p:spPr>
      </p:pic>
      <p:pic>
        <p:nvPicPr>
          <p:cNvPr id="11" name="圖片 10">
            <a:extLst>
              <a:ext uri="{FF2B5EF4-FFF2-40B4-BE49-F238E27FC236}">
                <a16:creationId xmlns:a16="http://schemas.microsoft.com/office/drawing/2014/main" id="{AC5707AC-20A6-42D3-BD1D-D4C58F93E604}"/>
              </a:ext>
            </a:extLst>
          </p:cNvPr>
          <p:cNvPicPr/>
          <p:nvPr/>
        </p:nvPicPr>
        <p:blipFill rotWithShape="1">
          <a:blip r:embed="rId5">
            <a:extLst>
              <a:ext uri="{28A0092B-C50C-407E-A947-70E740481C1C}">
                <a14:useLocalDpi xmlns:a14="http://schemas.microsoft.com/office/drawing/2010/main" val="0"/>
              </a:ext>
            </a:extLst>
          </a:blip>
          <a:srcRect l="1797" r="7148" b="6556"/>
          <a:stretch/>
        </p:blipFill>
        <p:spPr bwMode="auto">
          <a:xfrm>
            <a:off x="9361244" y="4735905"/>
            <a:ext cx="1710055" cy="161988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51685076"/>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D47766EE-4192-4B2D-A5A0-F60F9A5F74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F09E423-74D6-49EA-A764-CED72E747B11}"/>
              </a:ext>
            </a:extLst>
          </p:cNvPr>
          <p:cNvPicPr>
            <a:picLocks noChangeAspect="1"/>
          </p:cNvPicPr>
          <p:nvPr/>
        </p:nvPicPr>
        <p:blipFill rotWithShape="1">
          <a:blip r:embed="rId2"/>
          <a:srcRect t="29150" b="14600"/>
          <a:stretch/>
        </p:blipFill>
        <p:spPr>
          <a:xfrm>
            <a:off x="20" y="0"/>
            <a:ext cx="12191980" cy="6857990"/>
          </a:xfrm>
          <a:prstGeom prst="rect">
            <a:avLst/>
          </a:prstGeom>
        </p:spPr>
      </p:pic>
      <p:sp>
        <p:nvSpPr>
          <p:cNvPr id="23" name="Graphic 1">
            <a:extLst>
              <a:ext uri="{FF2B5EF4-FFF2-40B4-BE49-F238E27FC236}">
                <a16:creationId xmlns:a16="http://schemas.microsoft.com/office/drawing/2014/main" id="{96C5B42E-2B67-4A58-B9AF-78E1338890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bg1">
              <a:alpha val="30000"/>
            </a:schemeClr>
          </a:solidFill>
          <a:ln w="32707" cap="flat">
            <a:noFill/>
            <a:prstDash val="solid"/>
            <a:miter/>
          </a:ln>
          <a:effectLst>
            <a:outerShdw blurRad="50800" dist="50800" dir="2700000" algn="tl" rotWithShape="0">
              <a:prstClr val="black">
                <a:alpha val="25000"/>
              </a:prstClr>
            </a:outerShdw>
          </a:effectLst>
        </p:spPr>
        <p:txBody>
          <a:bodyPr rtlCol="0" anchor="ctr"/>
          <a:lstStyle/>
          <a:p>
            <a:endParaRPr lang="en-US" dirty="0"/>
          </a:p>
        </p:txBody>
      </p:sp>
      <p:sp>
        <p:nvSpPr>
          <p:cNvPr id="25" name="Graphic 1">
            <a:extLst>
              <a:ext uri="{FF2B5EF4-FFF2-40B4-BE49-F238E27FC236}">
                <a16:creationId xmlns:a16="http://schemas.microsoft.com/office/drawing/2014/main" id="{8C9B5468-C837-4FF5-A94F-03C1BD52FE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1969639" y="181595"/>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rgbClr val="E44E2C">
              <a:alpha val="40000"/>
            </a:srgbClr>
          </a:solidFill>
          <a:ln w="32707" cap="flat">
            <a:noFill/>
            <a:prstDash val="solid"/>
            <a:miter/>
          </a:ln>
          <a:effectLst/>
        </p:spPr>
        <p:txBody>
          <a:bodyPr rtlCol="0" anchor="ctr"/>
          <a:lstStyle/>
          <a:p>
            <a:endParaRPr lang="en-US" dirty="0"/>
          </a:p>
        </p:txBody>
      </p:sp>
      <p:sp>
        <p:nvSpPr>
          <p:cNvPr id="2" name="標題 1">
            <a:extLst>
              <a:ext uri="{FF2B5EF4-FFF2-40B4-BE49-F238E27FC236}">
                <a16:creationId xmlns:a16="http://schemas.microsoft.com/office/drawing/2014/main" id="{D9FB84D4-FAC9-44D2-9441-94DDC50428ED}"/>
              </a:ext>
            </a:extLst>
          </p:cNvPr>
          <p:cNvSpPr>
            <a:spLocks noGrp="1"/>
          </p:cNvSpPr>
          <p:nvPr>
            <p:ph type="ctrTitle"/>
          </p:nvPr>
        </p:nvSpPr>
        <p:spPr>
          <a:xfrm>
            <a:off x="2315183" y="328035"/>
            <a:ext cx="6706987" cy="652222"/>
          </a:xfrm>
        </p:spPr>
        <p:txBody>
          <a:bodyPr>
            <a:normAutofit/>
          </a:bodyPr>
          <a:lstStyle/>
          <a:p>
            <a:pPr algn="ctr"/>
            <a:r>
              <a:rPr lang="zh-TW" altLang="zh-TW" sz="3600" i="0" kern="100" dirty="0">
                <a:effectLst/>
                <a:latin typeface="Times New Roman" panose="02020603050405020304" pitchFamily="18" charset="0"/>
                <a:ea typeface="標楷體" panose="03000509000000000000" pitchFamily="65" charset="-120"/>
                <a:cs typeface="Calibri" panose="020F0502020204030204" pitchFamily="34" charset="0"/>
              </a:rPr>
              <a:t>雷射切割機</a:t>
            </a:r>
            <a:r>
              <a:rPr lang="zh-TW" altLang="en-US" sz="3600" i="0" kern="100" dirty="0">
                <a:latin typeface="Times New Roman" panose="02020603050405020304" pitchFamily="18" charset="0"/>
                <a:ea typeface="標楷體" panose="03000509000000000000" pitchFamily="65" charset="-120"/>
                <a:cs typeface="Calibri" panose="020F0502020204030204" pitchFamily="34" charset="0"/>
              </a:rPr>
              <a:t>的種類</a:t>
            </a:r>
            <a:endParaRPr lang="zh-TW" altLang="en-US" sz="3600" i="0"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FDDF46E5-3260-47E1-9F2A-C6A70BDB3972}"/>
              </a:ext>
            </a:extLst>
          </p:cNvPr>
          <p:cNvSpPr txBox="1"/>
          <p:nvPr/>
        </p:nvSpPr>
        <p:spPr>
          <a:xfrm>
            <a:off x="418289" y="1206230"/>
            <a:ext cx="11293813" cy="4289123"/>
          </a:xfrm>
          <a:prstGeom prst="rect">
            <a:avLst/>
          </a:prstGeom>
          <a:noFill/>
        </p:spPr>
        <p:txBody>
          <a:bodyPr wrap="square" rtlCol="0">
            <a:spAutoFit/>
          </a:bodyPr>
          <a:lstStyle/>
          <a:p>
            <a:pPr algn="just">
              <a:lnSpc>
                <a:spcPct val="125000"/>
              </a:lnSpc>
            </a:pP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CO2</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雷射切割機中，最重要發出雷射光速的雷射管分成金屬管與玻璃管兩大類。玻璃管是較早年的設計，目前主要產地是中國，金屬管則是較近期的設計，主要為歐美廠商所生產。</a:t>
            </a:r>
            <a:endParaRPr lang="zh-TW" altLang="zh-TW" sz="2000" kern="100" dirty="0">
              <a:solidFill>
                <a:schemeClr val="tx2"/>
              </a:solidFill>
              <a:effectLst/>
              <a:latin typeface="Times New Roman" panose="02020603050405020304" pitchFamily="18" charset="0"/>
              <a:ea typeface="新細明體" panose="02020500000000000000" pitchFamily="18" charset="-120"/>
            </a:endParaRPr>
          </a:p>
          <a:p>
            <a:pPr algn="just">
              <a:lnSpc>
                <a:spcPct val="125000"/>
              </a:lnSpc>
            </a:pP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傳統的玻璃管封，優點是價格相對便宜，但其使用壽命較短、體積大、光束較粗（切縫粗）、出光響應速度慢、不能低功率出光（功率可調性差，同一種功率激光器在不同材料上加工的效果差異較大），這些缺點不僅越來越難以滿足生產加工需求，同時也制約其長期發展，使用壽命約</a:t>
            </a: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2000</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個小時左右，並且經常會由於故障影響生產，在使用成本方面，這一種激光器已經難以滿足工業生產的需要。</a:t>
            </a:r>
            <a:endParaRPr lang="zh-TW" altLang="zh-TW" sz="2000" kern="100" dirty="0">
              <a:solidFill>
                <a:schemeClr val="tx2"/>
              </a:solidFill>
              <a:effectLst/>
              <a:latin typeface="Times New Roman" panose="02020603050405020304" pitchFamily="18" charset="0"/>
              <a:ea typeface="新細明體" panose="02020500000000000000" pitchFamily="18" charset="-120"/>
            </a:endParaRPr>
          </a:p>
          <a:p>
            <a:pPr algn="just">
              <a:lnSpc>
                <a:spcPct val="125000"/>
              </a:lnSpc>
            </a:pP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CO2</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金屬雷射管，被認為是玻璃管封的最佳替代品，採用全金屬化結構，具有體積小、全封閉、免維護、成本低、調製特性優良、輸出光束細緻度高（比玻璃管精細</a:t>
            </a: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3</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倍多）、輸出功率密度高、工作電壓低、輸出功率方便可調、功率穩定性優異、運行可靠性高等特點，更為重要的是，金屬管還具有使用壽命長（一般在</a:t>
            </a: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20000</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小時以上）、維修成本低、充氣後還可重複使用，且無需更換等優勢。</a:t>
            </a:r>
            <a:endParaRPr lang="zh-TW" altLang="zh-TW" sz="2000" kern="100" dirty="0">
              <a:solidFill>
                <a:schemeClr val="tx2"/>
              </a:solidFill>
              <a:effectLst/>
              <a:latin typeface="Times New Roman" panose="02020603050405020304" pitchFamily="18" charset="0"/>
              <a:ea typeface="新細明體" panose="02020500000000000000" pitchFamily="18" charset="-120"/>
            </a:endParaRPr>
          </a:p>
        </p:txBody>
      </p:sp>
    </p:spTree>
    <p:extLst>
      <p:ext uri="{BB962C8B-B14F-4D97-AF65-F5344CB8AC3E}">
        <p14:creationId xmlns:p14="http://schemas.microsoft.com/office/powerpoint/2010/main" val="1604540473"/>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D47766EE-4192-4B2D-A5A0-F60F9A5F74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F09E423-74D6-49EA-A764-CED72E747B11}"/>
              </a:ext>
            </a:extLst>
          </p:cNvPr>
          <p:cNvPicPr>
            <a:picLocks noChangeAspect="1"/>
          </p:cNvPicPr>
          <p:nvPr/>
        </p:nvPicPr>
        <p:blipFill rotWithShape="1">
          <a:blip r:embed="rId2"/>
          <a:srcRect t="29150" b="14600"/>
          <a:stretch/>
        </p:blipFill>
        <p:spPr>
          <a:xfrm>
            <a:off x="20" y="0"/>
            <a:ext cx="12191980" cy="6857990"/>
          </a:xfrm>
          <a:prstGeom prst="rect">
            <a:avLst/>
          </a:prstGeom>
        </p:spPr>
      </p:pic>
      <p:sp>
        <p:nvSpPr>
          <p:cNvPr id="23" name="Graphic 1">
            <a:extLst>
              <a:ext uri="{FF2B5EF4-FFF2-40B4-BE49-F238E27FC236}">
                <a16:creationId xmlns:a16="http://schemas.microsoft.com/office/drawing/2014/main" id="{96C5B42E-2B67-4A58-B9AF-78E1338890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bg1">
              <a:alpha val="30000"/>
            </a:schemeClr>
          </a:solidFill>
          <a:ln w="32707" cap="flat">
            <a:noFill/>
            <a:prstDash val="solid"/>
            <a:miter/>
          </a:ln>
          <a:effectLst>
            <a:outerShdw blurRad="50800" dist="50800" dir="2700000" algn="tl" rotWithShape="0">
              <a:prstClr val="black">
                <a:alpha val="25000"/>
              </a:prstClr>
            </a:outerShdw>
          </a:effectLst>
        </p:spPr>
        <p:txBody>
          <a:bodyPr rtlCol="0" anchor="ctr"/>
          <a:lstStyle/>
          <a:p>
            <a:endParaRPr lang="en-US" dirty="0"/>
          </a:p>
        </p:txBody>
      </p:sp>
      <p:sp>
        <p:nvSpPr>
          <p:cNvPr id="25" name="Graphic 1">
            <a:extLst>
              <a:ext uri="{FF2B5EF4-FFF2-40B4-BE49-F238E27FC236}">
                <a16:creationId xmlns:a16="http://schemas.microsoft.com/office/drawing/2014/main" id="{8C9B5468-C837-4FF5-A94F-03C1BD52FE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1969639" y="181595"/>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rgbClr val="E44E2C">
              <a:alpha val="40000"/>
            </a:srgbClr>
          </a:solidFill>
          <a:ln w="32707" cap="flat">
            <a:noFill/>
            <a:prstDash val="solid"/>
            <a:miter/>
          </a:ln>
          <a:effectLst/>
        </p:spPr>
        <p:txBody>
          <a:bodyPr rtlCol="0" anchor="ctr"/>
          <a:lstStyle/>
          <a:p>
            <a:endParaRPr lang="en-US" dirty="0"/>
          </a:p>
        </p:txBody>
      </p:sp>
      <p:sp>
        <p:nvSpPr>
          <p:cNvPr id="2" name="標題 1">
            <a:extLst>
              <a:ext uri="{FF2B5EF4-FFF2-40B4-BE49-F238E27FC236}">
                <a16:creationId xmlns:a16="http://schemas.microsoft.com/office/drawing/2014/main" id="{D9FB84D4-FAC9-44D2-9441-94DDC50428ED}"/>
              </a:ext>
            </a:extLst>
          </p:cNvPr>
          <p:cNvSpPr>
            <a:spLocks noGrp="1"/>
          </p:cNvSpPr>
          <p:nvPr>
            <p:ph type="ctrTitle"/>
          </p:nvPr>
        </p:nvSpPr>
        <p:spPr>
          <a:xfrm>
            <a:off x="2315183" y="328035"/>
            <a:ext cx="6706987" cy="652222"/>
          </a:xfrm>
        </p:spPr>
        <p:txBody>
          <a:bodyPr>
            <a:normAutofit/>
          </a:bodyPr>
          <a:lstStyle/>
          <a:p>
            <a:pPr algn="ctr"/>
            <a:r>
              <a:rPr lang="zh-TW" altLang="zh-TW" sz="3600" i="0" kern="100" dirty="0">
                <a:effectLst/>
                <a:latin typeface="Times New Roman" panose="02020603050405020304" pitchFamily="18" charset="0"/>
                <a:ea typeface="標楷體" panose="03000509000000000000" pitchFamily="65" charset="-120"/>
                <a:cs typeface="Calibri" panose="020F0502020204030204" pitchFamily="34" charset="0"/>
              </a:rPr>
              <a:t>雷射切割機</a:t>
            </a:r>
            <a:r>
              <a:rPr lang="zh-TW" altLang="en-US" sz="3600" i="0" kern="100" dirty="0">
                <a:latin typeface="Times New Roman" panose="02020603050405020304" pitchFamily="18" charset="0"/>
                <a:ea typeface="標楷體" panose="03000509000000000000" pitchFamily="65" charset="-120"/>
                <a:cs typeface="Calibri" panose="020F0502020204030204" pitchFamily="34" charset="0"/>
              </a:rPr>
              <a:t>的種類</a:t>
            </a:r>
            <a:endParaRPr lang="zh-TW" altLang="en-US" sz="3600" i="0" dirty="0">
              <a:latin typeface="微軟正黑體" panose="020B0604030504040204" pitchFamily="34" charset="-120"/>
              <a:ea typeface="微軟正黑體" panose="020B0604030504040204" pitchFamily="34" charset="-120"/>
            </a:endParaRPr>
          </a:p>
        </p:txBody>
      </p:sp>
      <p:graphicFrame>
        <p:nvGraphicFramePr>
          <p:cNvPr id="3" name="表格 2">
            <a:extLst>
              <a:ext uri="{FF2B5EF4-FFF2-40B4-BE49-F238E27FC236}">
                <a16:creationId xmlns:a16="http://schemas.microsoft.com/office/drawing/2014/main" id="{7D7D7D02-9F12-4BFA-968C-1B9F1A4ABB02}"/>
              </a:ext>
            </a:extLst>
          </p:cNvPr>
          <p:cNvGraphicFramePr>
            <a:graphicFrameLocks noGrp="1"/>
          </p:cNvGraphicFramePr>
          <p:nvPr>
            <p:extLst>
              <p:ext uri="{D42A27DB-BD31-4B8C-83A1-F6EECF244321}">
                <p14:modId xmlns:p14="http://schemas.microsoft.com/office/powerpoint/2010/main" val="3240253313"/>
              </p:ext>
            </p:extLst>
          </p:nvPr>
        </p:nvGraphicFramePr>
        <p:xfrm>
          <a:off x="1749570" y="1426707"/>
          <a:ext cx="8472791" cy="3822970"/>
        </p:xfrm>
        <a:graphic>
          <a:graphicData uri="http://schemas.openxmlformats.org/drawingml/2006/table">
            <a:tbl>
              <a:tblPr firstRow="1" firstCol="1" bandRow="1">
                <a:tableStyleId>{5C22544A-7EE6-4342-B048-85BDC9FD1C3A}</a:tableStyleId>
              </a:tblPr>
              <a:tblGrid>
                <a:gridCol w="727875">
                  <a:extLst>
                    <a:ext uri="{9D8B030D-6E8A-4147-A177-3AD203B41FA5}">
                      <a16:colId xmlns:a16="http://schemas.microsoft.com/office/drawing/2014/main" val="808999775"/>
                    </a:ext>
                  </a:extLst>
                </a:gridCol>
                <a:gridCol w="3872899">
                  <a:extLst>
                    <a:ext uri="{9D8B030D-6E8A-4147-A177-3AD203B41FA5}">
                      <a16:colId xmlns:a16="http://schemas.microsoft.com/office/drawing/2014/main" val="2482864293"/>
                    </a:ext>
                  </a:extLst>
                </a:gridCol>
                <a:gridCol w="3872017">
                  <a:extLst>
                    <a:ext uri="{9D8B030D-6E8A-4147-A177-3AD203B41FA5}">
                      <a16:colId xmlns:a16="http://schemas.microsoft.com/office/drawing/2014/main" val="3866944688"/>
                    </a:ext>
                  </a:extLst>
                </a:gridCol>
              </a:tblGrid>
              <a:tr h="690665">
                <a:tc>
                  <a:txBody>
                    <a:bodyPr/>
                    <a:lstStyle/>
                    <a:p>
                      <a:endParaRPr lang="zh-TW" sz="2000" dirty="0">
                        <a:effectLst/>
                        <a:latin typeface="Times New Roman" panose="02020603050405020304" pitchFamily="18" charset="0"/>
                      </a:endParaRPr>
                    </a:p>
                  </a:txBody>
                  <a:tcPr marL="0" marR="0" marT="0" marB="0" anchor="ctr"/>
                </a:tc>
                <a:tc>
                  <a:txBody>
                    <a:bodyPr/>
                    <a:lstStyle/>
                    <a:p>
                      <a:pPr algn="ctr"/>
                      <a:r>
                        <a:rPr lang="zh-TW" sz="2000" kern="100" dirty="0">
                          <a:effectLst/>
                        </a:rPr>
                        <a:t>金屬管</a:t>
                      </a:r>
                      <a:endParaRPr lang="zh-TW" sz="2000" kern="100" dirty="0">
                        <a:effectLst/>
                        <a:latin typeface="Times New Roman" panose="02020603050405020304" pitchFamily="18" charset="0"/>
                        <a:ea typeface="新細明體" panose="02020500000000000000" pitchFamily="18" charset="-120"/>
                      </a:endParaRPr>
                    </a:p>
                  </a:txBody>
                  <a:tcPr marL="0" marR="0" marT="0" marB="0" anchor="ctr"/>
                </a:tc>
                <a:tc>
                  <a:txBody>
                    <a:bodyPr/>
                    <a:lstStyle/>
                    <a:p>
                      <a:pPr algn="ctr"/>
                      <a:r>
                        <a:rPr lang="zh-TW" sz="2000" kern="100">
                          <a:effectLst/>
                        </a:rPr>
                        <a:t>玻璃管</a:t>
                      </a:r>
                      <a:endParaRPr lang="zh-TW" sz="2000" kern="100">
                        <a:effectLst/>
                        <a:latin typeface="Times New Roman" panose="02020603050405020304" pitchFamily="18" charset="0"/>
                        <a:ea typeface="新細明體" panose="02020500000000000000" pitchFamily="18" charset="-120"/>
                      </a:endParaRPr>
                    </a:p>
                  </a:txBody>
                  <a:tcPr marL="0" marR="0" marT="0" marB="0" anchor="ctr"/>
                </a:tc>
                <a:extLst>
                  <a:ext uri="{0D108BD9-81ED-4DB2-BD59-A6C34878D82A}">
                    <a16:rowId xmlns:a16="http://schemas.microsoft.com/office/drawing/2014/main" val="821679159"/>
                  </a:ext>
                </a:extLst>
              </a:tr>
              <a:tr h="1750978">
                <a:tc>
                  <a:txBody>
                    <a:bodyPr/>
                    <a:lstStyle/>
                    <a:p>
                      <a:pPr algn="ctr"/>
                      <a:r>
                        <a:rPr lang="zh-TW" sz="2000" kern="100">
                          <a:effectLst/>
                        </a:rPr>
                        <a:t>優點</a:t>
                      </a:r>
                      <a:endParaRPr lang="zh-TW" sz="2000" kern="100">
                        <a:effectLst/>
                        <a:latin typeface="Times New Roman" panose="02020603050405020304" pitchFamily="18" charset="0"/>
                        <a:ea typeface="新細明體" panose="02020500000000000000" pitchFamily="18" charset="-120"/>
                      </a:endParaRPr>
                    </a:p>
                  </a:txBody>
                  <a:tcPr marL="0" marR="0" marT="0" marB="0" anchor="ctr"/>
                </a:tc>
                <a:tc>
                  <a:txBody>
                    <a:bodyPr/>
                    <a:lstStyle/>
                    <a:p>
                      <a:pPr algn="just"/>
                      <a:r>
                        <a:rPr lang="zh-TW" sz="2000" kern="100" dirty="0">
                          <a:effectLst/>
                        </a:rPr>
                        <a:t>體積小、全封閉、免維護、雷切單位成本低、調製特性優良、輸出光束細緻度高、氣冷式設計，不須額外安裝水冷系統</a:t>
                      </a:r>
                      <a:endParaRPr lang="zh-TW" sz="2000" kern="100" dirty="0">
                        <a:effectLst/>
                        <a:latin typeface="Times New Roman" panose="02020603050405020304" pitchFamily="18" charset="0"/>
                        <a:ea typeface="新細明體" panose="02020500000000000000" pitchFamily="18" charset="-120"/>
                      </a:endParaRPr>
                    </a:p>
                  </a:txBody>
                  <a:tcPr marL="0" marR="0" marT="0" marB="0" anchor="ctr"/>
                </a:tc>
                <a:tc>
                  <a:txBody>
                    <a:bodyPr/>
                    <a:lstStyle/>
                    <a:p>
                      <a:pPr algn="just"/>
                      <a:r>
                        <a:rPr lang="zh-TW" sz="2000" kern="100" dirty="0">
                          <a:effectLst/>
                        </a:rPr>
                        <a:t>價格相對便宜</a:t>
                      </a:r>
                      <a:endParaRPr lang="zh-TW" sz="2000" kern="100" dirty="0">
                        <a:effectLst/>
                        <a:latin typeface="Times New Roman" panose="02020603050405020304" pitchFamily="18" charset="0"/>
                        <a:ea typeface="新細明體" panose="02020500000000000000" pitchFamily="18" charset="-120"/>
                      </a:endParaRPr>
                    </a:p>
                  </a:txBody>
                  <a:tcPr marL="0" marR="0" marT="0" marB="0" anchor="ctr"/>
                </a:tc>
                <a:extLst>
                  <a:ext uri="{0D108BD9-81ED-4DB2-BD59-A6C34878D82A}">
                    <a16:rowId xmlns:a16="http://schemas.microsoft.com/office/drawing/2014/main" val="2036774318"/>
                  </a:ext>
                </a:extLst>
              </a:tr>
              <a:tr h="1381327">
                <a:tc>
                  <a:txBody>
                    <a:bodyPr/>
                    <a:lstStyle/>
                    <a:p>
                      <a:pPr algn="ctr"/>
                      <a:r>
                        <a:rPr lang="zh-TW" sz="2000" kern="100">
                          <a:effectLst/>
                        </a:rPr>
                        <a:t>缺點</a:t>
                      </a:r>
                      <a:endParaRPr lang="zh-TW" sz="2000" kern="100">
                        <a:effectLst/>
                        <a:latin typeface="Times New Roman" panose="02020603050405020304" pitchFamily="18" charset="0"/>
                        <a:ea typeface="新細明體" panose="02020500000000000000" pitchFamily="18" charset="-120"/>
                      </a:endParaRPr>
                    </a:p>
                  </a:txBody>
                  <a:tcPr marL="0" marR="0" marT="0" marB="0" anchor="ctr"/>
                </a:tc>
                <a:tc>
                  <a:txBody>
                    <a:bodyPr/>
                    <a:lstStyle/>
                    <a:p>
                      <a:pPr algn="just"/>
                      <a:r>
                        <a:rPr lang="zh-TW" sz="2000" kern="100">
                          <a:effectLst/>
                        </a:rPr>
                        <a:t>購入成本高，雷射管更換成本較高</a:t>
                      </a:r>
                      <a:endParaRPr lang="zh-TW" sz="2000" kern="100">
                        <a:effectLst/>
                        <a:latin typeface="Times New Roman" panose="02020603050405020304" pitchFamily="18" charset="0"/>
                        <a:ea typeface="新細明體" panose="02020500000000000000" pitchFamily="18" charset="-120"/>
                      </a:endParaRPr>
                    </a:p>
                  </a:txBody>
                  <a:tcPr marL="0" marR="0" marT="0" marB="0" anchor="ctr"/>
                </a:tc>
                <a:tc>
                  <a:txBody>
                    <a:bodyPr/>
                    <a:lstStyle/>
                    <a:p>
                      <a:pPr algn="just"/>
                      <a:r>
                        <a:rPr lang="zh-TW" sz="2000" kern="100" dirty="0">
                          <a:effectLst/>
                        </a:rPr>
                        <a:t>使用壽命較短、體積大、光束較粗（切縫粗）、出光響應速度慢、不能低功率出光</a:t>
                      </a:r>
                      <a:endParaRPr lang="zh-TW" sz="2000" kern="100" dirty="0">
                        <a:effectLst/>
                        <a:latin typeface="Times New Roman" panose="02020603050405020304" pitchFamily="18" charset="0"/>
                        <a:ea typeface="新細明體" panose="02020500000000000000" pitchFamily="18" charset="-120"/>
                      </a:endParaRPr>
                    </a:p>
                  </a:txBody>
                  <a:tcPr marL="0" marR="0" marT="0" marB="0" anchor="ctr"/>
                </a:tc>
                <a:extLst>
                  <a:ext uri="{0D108BD9-81ED-4DB2-BD59-A6C34878D82A}">
                    <a16:rowId xmlns:a16="http://schemas.microsoft.com/office/drawing/2014/main" val="1389245797"/>
                  </a:ext>
                </a:extLst>
              </a:tr>
            </a:tbl>
          </a:graphicData>
        </a:graphic>
      </p:graphicFrame>
    </p:spTree>
    <p:extLst>
      <p:ext uri="{BB962C8B-B14F-4D97-AF65-F5344CB8AC3E}">
        <p14:creationId xmlns:p14="http://schemas.microsoft.com/office/powerpoint/2010/main" val="2550843779"/>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D47766EE-4192-4B2D-A5A0-F60F9A5F74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F09E423-74D6-49EA-A764-CED72E747B11}"/>
              </a:ext>
            </a:extLst>
          </p:cNvPr>
          <p:cNvPicPr>
            <a:picLocks noChangeAspect="1"/>
          </p:cNvPicPr>
          <p:nvPr/>
        </p:nvPicPr>
        <p:blipFill rotWithShape="1">
          <a:blip r:embed="rId2"/>
          <a:srcRect t="29150" b="14600"/>
          <a:stretch/>
        </p:blipFill>
        <p:spPr>
          <a:xfrm>
            <a:off x="20" y="0"/>
            <a:ext cx="12191980" cy="6857990"/>
          </a:xfrm>
          <a:prstGeom prst="rect">
            <a:avLst/>
          </a:prstGeom>
        </p:spPr>
      </p:pic>
      <p:sp>
        <p:nvSpPr>
          <p:cNvPr id="23" name="Graphic 1">
            <a:extLst>
              <a:ext uri="{FF2B5EF4-FFF2-40B4-BE49-F238E27FC236}">
                <a16:creationId xmlns:a16="http://schemas.microsoft.com/office/drawing/2014/main" id="{96C5B42E-2B67-4A58-B9AF-78E1338890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bg1">
              <a:alpha val="30000"/>
            </a:schemeClr>
          </a:solidFill>
          <a:ln w="32707" cap="flat">
            <a:noFill/>
            <a:prstDash val="solid"/>
            <a:miter/>
          </a:ln>
          <a:effectLst>
            <a:outerShdw blurRad="50800" dist="50800" dir="2700000" algn="tl" rotWithShape="0">
              <a:prstClr val="black">
                <a:alpha val="25000"/>
              </a:prstClr>
            </a:outerShdw>
          </a:effectLst>
        </p:spPr>
        <p:txBody>
          <a:bodyPr rtlCol="0" anchor="ctr"/>
          <a:lstStyle/>
          <a:p>
            <a:endParaRPr lang="en-US" dirty="0"/>
          </a:p>
        </p:txBody>
      </p:sp>
      <p:sp>
        <p:nvSpPr>
          <p:cNvPr id="25" name="Graphic 1">
            <a:extLst>
              <a:ext uri="{FF2B5EF4-FFF2-40B4-BE49-F238E27FC236}">
                <a16:creationId xmlns:a16="http://schemas.microsoft.com/office/drawing/2014/main" id="{8C9B5468-C837-4FF5-A94F-03C1BD52FE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1969639" y="181595"/>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rgbClr val="E44E2C">
              <a:alpha val="40000"/>
            </a:srgbClr>
          </a:solidFill>
          <a:ln w="32707" cap="flat">
            <a:noFill/>
            <a:prstDash val="solid"/>
            <a:miter/>
          </a:ln>
          <a:effectLst/>
        </p:spPr>
        <p:txBody>
          <a:bodyPr rtlCol="0" anchor="ctr"/>
          <a:lstStyle/>
          <a:p>
            <a:endParaRPr lang="en-US" dirty="0"/>
          </a:p>
        </p:txBody>
      </p:sp>
      <p:sp>
        <p:nvSpPr>
          <p:cNvPr id="2" name="標題 1">
            <a:extLst>
              <a:ext uri="{FF2B5EF4-FFF2-40B4-BE49-F238E27FC236}">
                <a16:creationId xmlns:a16="http://schemas.microsoft.com/office/drawing/2014/main" id="{D9FB84D4-FAC9-44D2-9441-94DDC50428ED}"/>
              </a:ext>
            </a:extLst>
          </p:cNvPr>
          <p:cNvSpPr>
            <a:spLocks noGrp="1"/>
          </p:cNvSpPr>
          <p:nvPr>
            <p:ph type="ctrTitle"/>
          </p:nvPr>
        </p:nvSpPr>
        <p:spPr>
          <a:xfrm>
            <a:off x="2315183" y="328035"/>
            <a:ext cx="6706987" cy="652222"/>
          </a:xfrm>
        </p:spPr>
        <p:txBody>
          <a:bodyPr>
            <a:normAutofit/>
          </a:bodyPr>
          <a:lstStyle/>
          <a:p>
            <a:pPr algn="ctr"/>
            <a:r>
              <a:rPr lang="zh-TW" altLang="zh-TW" sz="3600" i="0" kern="100" dirty="0">
                <a:effectLst/>
                <a:latin typeface="Times New Roman" panose="02020603050405020304" pitchFamily="18" charset="0"/>
                <a:ea typeface="標楷體" panose="03000509000000000000" pitchFamily="65" charset="-120"/>
                <a:cs typeface="Calibri" panose="020F0502020204030204" pitchFamily="34" charset="0"/>
              </a:rPr>
              <a:t>雷射切割機</a:t>
            </a:r>
            <a:r>
              <a:rPr lang="zh-TW" altLang="en-US" sz="3600" i="0" kern="100" dirty="0">
                <a:latin typeface="Times New Roman" panose="02020603050405020304" pitchFamily="18" charset="0"/>
                <a:ea typeface="標楷體" panose="03000509000000000000" pitchFamily="65" charset="-120"/>
                <a:cs typeface="Calibri" panose="020F0502020204030204" pitchFamily="34" charset="0"/>
              </a:rPr>
              <a:t>的介紹</a:t>
            </a:r>
            <a:endParaRPr lang="zh-TW" altLang="en-US" sz="3600" i="0"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FDDF46E5-3260-47E1-9F2A-C6A70BDB3972}"/>
              </a:ext>
            </a:extLst>
          </p:cNvPr>
          <p:cNvSpPr txBox="1"/>
          <p:nvPr/>
        </p:nvSpPr>
        <p:spPr>
          <a:xfrm>
            <a:off x="418289" y="1206230"/>
            <a:ext cx="11293813" cy="3904402"/>
          </a:xfrm>
          <a:prstGeom prst="rect">
            <a:avLst/>
          </a:prstGeom>
          <a:noFill/>
        </p:spPr>
        <p:txBody>
          <a:bodyPr wrap="square" rtlCol="0">
            <a:spAutoFit/>
          </a:bodyPr>
          <a:lstStyle/>
          <a:p>
            <a:pPr marL="304800" algn="just">
              <a:lnSpc>
                <a:spcPct val="125000"/>
              </a:lnSpc>
            </a:pP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一、從商品角度了解雷射切割機的優點</a:t>
            </a:r>
            <a:endParaRPr lang="zh-TW" altLang="zh-TW" sz="2000" kern="100" dirty="0">
              <a:solidFill>
                <a:schemeClr val="tx2"/>
              </a:solidFill>
              <a:effectLst/>
              <a:latin typeface="Times New Roman" panose="02020603050405020304" pitchFamily="18" charset="0"/>
              <a:ea typeface="新細明體" panose="02020500000000000000" pitchFamily="18" charset="-120"/>
            </a:endParaRPr>
          </a:p>
          <a:p>
            <a:pPr marL="609600" indent="304800" algn="just">
              <a:lnSpc>
                <a:spcPct val="125000"/>
              </a:lnSpc>
            </a:pP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雷射切割的原理是將雷射器發射出的雷射光，經過光路系統及聚焦鏡，聚焦成高功率密度的雷射束，因此連續照射的位置將會升溫並使切割物品達到熔點或沸點，同時噴射的高壓氣體會將熔化或氣化燒熔物品吹走。隨著不斷燒熔及吹氣並按圖片輪廓移動，最後讓材料完成切斷。簡單來說，雷射切割製成的商品有以下優點：</a:t>
            </a:r>
            <a:endParaRPr lang="zh-TW" altLang="zh-TW" sz="2000" kern="100" dirty="0">
              <a:solidFill>
                <a:schemeClr val="tx2"/>
              </a:solidFill>
              <a:effectLst/>
              <a:latin typeface="Times New Roman" panose="02020603050405020304" pitchFamily="18" charset="0"/>
              <a:ea typeface="新細明體" panose="02020500000000000000" pitchFamily="18" charset="-120"/>
            </a:endParaRPr>
          </a:p>
          <a:p>
            <a:pPr marL="914400" algn="just">
              <a:lnSpc>
                <a:spcPct val="125000"/>
              </a:lnSpc>
            </a:pP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1.</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可以取代一般的標籤、圖案之印刷、烙印；</a:t>
            </a:r>
            <a:endParaRPr lang="zh-TW" altLang="zh-TW" sz="2000" kern="100" dirty="0">
              <a:solidFill>
                <a:schemeClr val="tx2"/>
              </a:solidFill>
              <a:effectLst/>
              <a:latin typeface="Times New Roman" panose="02020603050405020304" pitchFamily="18" charset="0"/>
              <a:ea typeface="新細明體" panose="02020500000000000000" pitchFamily="18" charset="-120"/>
            </a:endParaRPr>
          </a:p>
          <a:p>
            <a:pPr marL="914400" algn="just">
              <a:lnSpc>
                <a:spcPct val="125000"/>
              </a:lnSpc>
            </a:pP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2.</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雕刻清晰微小，輕鬆擁有獨特性高的</a:t>
            </a: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Logo</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a:t>
            </a: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Slogan</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或</a:t>
            </a: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Sign</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a:t>
            </a:r>
            <a:endParaRPr lang="zh-TW" altLang="zh-TW" sz="2000" kern="100" dirty="0">
              <a:solidFill>
                <a:schemeClr val="tx2"/>
              </a:solidFill>
              <a:effectLst/>
              <a:latin typeface="Times New Roman" panose="02020603050405020304" pitchFamily="18" charset="0"/>
              <a:ea typeface="新細明體" panose="02020500000000000000" pitchFamily="18" charset="-120"/>
            </a:endParaRPr>
          </a:p>
          <a:p>
            <a:pPr marL="914400" algn="just">
              <a:lnSpc>
                <a:spcPct val="125000"/>
              </a:lnSpc>
            </a:pPr>
            <a:r>
              <a:rPr lang="en-US"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3.</a:t>
            </a: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製作過程精度高、速度快、性能穩定；</a:t>
            </a:r>
            <a:endParaRPr lang="zh-TW" altLang="zh-TW" sz="2000" kern="100" dirty="0">
              <a:solidFill>
                <a:schemeClr val="tx2"/>
              </a:solidFill>
              <a:effectLst/>
              <a:latin typeface="Times New Roman" panose="02020603050405020304" pitchFamily="18" charset="0"/>
              <a:ea typeface="新細明體" panose="02020500000000000000" pitchFamily="18" charset="-120"/>
            </a:endParaRPr>
          </a:p>
          <a:p>
            <a:pPr marL="609600" indent="304800" algn="just">
              <a:lnSpc>
                <a:spcPct val="125000"/>
              </a:lnSpc>
            </a:pP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雷射切割機從根本上決定了加工對象和加工狀況，所以雷射雕刻機絕對是目前最先進又環保的專業加工技術。</a:t>
            </a:r>
            <a:endParaRPr lang="zh-TW" altLang="zh-TW" sz="2000" kern="100" dirty="0">
              <a:solidFill>
                <a:schemeClr val="tx2"/>
              </a:solidFill>
              <a:effectLst/>
              <a:latin typeface="Times New Roman" panose="02020603050405020304" pitchFamily="18" charset="0"/>
              <a:ea typeface="新細明體" panose="02020500000000000000" pitchFamily="18" charset="-120"/>
            </a:endParaRPr>
          </a:p>
        </p:txBody>
      </p:sp>
    </p:spTree>
    <p:extLst>
      <p:ext uri="{BB962C8B-B14F-4D97-AF65-F5344CB8AC3E}">
        <p14:creationId xmlns:p14="http://schemas.microsoft.com/office/powerpoint/2010/main" val="1186617086"/>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D47766EE-4192-4B2D-A5A0-F60F9A5F74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F09E423-74D6-49EA-A764-CED72E747B11}"/>
              </a:ext>
            </a:extLst>
          </p:cNvPr>
          <p:cNvPicPr>
            <a:picLocks noChangeAspect="1"/>
          </p:cNvPicPr>
          <p:nvPr/>
        </p:nvPicPr>
        <p:blipFill rotWithShape="1">
          <a:blip r:embed="rId2"/>
          <a:srcRect t="29150" b="14600"/>
          <a:stretch/>
        </p:blipFill>
        <p:spPr>
          <a:xfrm>
            <a:off x="20" y="24004"/>
            <a:ext cx="12191980" cy="6857990"/>
          </a:xfrm>
          <a:prstGeom prst="rect">
            <a:avLst/>
          </a:prstGeom>
        </p:spPr>
      </p:pic>
      <p:sp>
        <p:nvSpPr>
          <p:cNvPr id="23" name="Graphic 1">
            <a:extLst>
              <a:ext uri="{FF2B5EF4-FFF2-40B4-BE49-F238E27FC236}">
                <a16:creationId xmlns:a16="http://schemas.microsoft.com/office/drawing/2014/main" id="{96C5B42E-2B67-4A58-B9AF-78E1338890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bg1">
              <a:alpha val="30000"/>
            </a:schemeClr>
          </a:solidFill>
          <a:ln w="32707" cap="flat">
            <a:noFill/>
            <a:prstDash val="solid"/>
            <a:miter/>
          </a:ln>
          <a:effectLst>
            <a:outerShdw blurRad="50800" dist="50800" dir="2700000" algn="tl" rotWithShape="0">
              <a:prstClr val="black">
                <a:alpha val="25000"/>
              </a:prstClr>
            </a:outerShdw>
          </a:effectLst>
        </p:spPr>
        <p:txBody>
          <a:bodyPr rtlCol="0" anchor="ctr"/>
          <a:lstStyle/>
          <a:p>
            <a:endParaRPr lang="en-US" dirty="0"/>
          </a:p>
        </p:txBody>
      </p:sp>
      <p:sp>
        <p:nvSpPr>
          <p:cNvPr id="25" name="Graphic 1">
            <a:extLst>
              <a:ext uri="{FF2B5EF4-FFF2-40B4-BE49-F238E27FC236}">
                <a16:creationId xmlns:a16="http://schemas.microsoft.com/office/drawing/2014/main" id="{8C9B5468-C837-4FF5-A94F-03C1BD52FE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1969639" y="181595"/>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rgbClr val="E44E2C">
              <a:alpha val="40000"/>
            </a:srgbClr>
          </a:solidFill>
          <a:ln w="32707" cap="flat">
            <a:noFill/>
            <a:prstDash val="solid"/>
            <a:miter/>
          </a:ln>
          <a:effectLst/>
        </p:spPr>
        <p:txBody>
          <a:bodyPr rtlCol="0" anchor="ctr"/>
          <a:lstStyle/>
          <a:p>
            <a:endParaRPr lang="en-US" dirty="0"/>
          </a:p>
        </p:txBody>
      </p:sp>
      <p:sp>
        <p:nvSpPr>
          <p:cNvPr id="2" name="標題 1">
            <a:extLst>
              <a:ext uri="{FF2B5EF4-FFF2-40B4-BE49-F238E27FC236}">
                <a16:creationId xmlns:a16="http://schemas.microsoft.com/office/drawing/2014/main" id="{D9FB84D4-FAC9-44D2-9441-94DDC50428ED}"/>
              </a:ext>
            </a:extLst>
          </p:cNvPr>
          <p:cNvSpPr>
            <a:spLocks noGrp="1"/>
          </p:cNvSpPr>
          <p:nvPr>
            <p:ph type="ctrTitle"/>
          </p:nvPr>
        </p:nvSpPr>
        <p:spPr>
          <a:xfrm>
            <a:off x="2315183" y="328035"/>
            <a:ext cx="6706987" cy="652222"/>
          </a:xfrm>
        </p:spPr>
        <p:txBody>
          <a:bodyPr>
            <a:normAutofit/>
          </a:bodyPr>
          <a:lstStyle/>
          <a:p>
            <a:pPr algn="ctr"/>
            <a:r>
              <a:rPr lang="zh-TW" altLang="zh-TW" sz="3600" i="0" kern="100" dirty="0">
                <a:effectLst/>
                <a:latin typeface="Times New Roman" panose="02020603050405020304" pitchFamily="18" charset="0"/>
                <a:ea typeface="標楷體" panose="03000509000000000000" pitchFamily="65" charset="-120"/>
                <a:cs typeface="Calibri" panose="020F0502020204030204" pitchFamily="34" charset="0"/>
              </a:rPr>
              <a:t>雷射切割機</a:t>
            </a:r>
            <a:r>
              <a:rPr lang="zh-TW" altLang="en-US" sz="3600" i="0" kern="100" dirty="0">
                <a:latin typeface="Times New Roman" panose="02020603050405020304" pitchFamily="18" charset="0"/>
                <a:ea typeface="標楷體" panose="03000509000000000000" pitchFamily="65" charset="-120"/>
                <a:cs typeface="Calibri" panose="020F0502020204030204" pitchFamily="34" charset="0"/>
              </a:rPr>
              <a:t>的介紹</a:t>
            </a:r>
            <a:endParaRPr lang="zh-TW" altLang="en-US" sz="3600" i="0"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FDDF46E5-3260-47E1-9F2A-C6A70BDB3972}"/>
              </a:ext>
            </a:extLst>
          </p:cNvPr>
          <p:cNvSpPr txBox="1"/>
          <p:nvPr/>
        </p:nvSpPr>
        <p:spPr>
          <a:xfrm>
            <a:off x="418289" y="1206230"/>
            <a:ext cx="11293813" cy="2286395"/>
          </a:xfrm>
          <a:prstGeom prst="rect">
            <a:avLst/>
          </a:prstGeom>
          <a:noFill/>
        </p:spPr>
        <p:txBody>
          <a:bodyPr wrap="square" rtlCol="0">
            <a:spAutoFit/>
          </a:bodyPr>
          <a:lstStyle/>
          <a:p>
            <a:pPr marL="609600" indent="-304800" algn="just"/>
            <a:r>
              <a:rPr lang="zh-TW" altLang="zh-TW" sz="2000" kern="100" dirty="0">
                <a:solidFill>
                  <a:schemeClr val="tx2"/>
                </a:solidFill>
                <a:effectLst/>
                <a:latin typeface="微軟正黑體" panose="020B0604030504040204" pitchFamily="34" charset="-120"/>
                <a:ea typeface="微軟正黑體" panose="020B0604030504040204" pitchFamily="34" charset="-120"/>
                <a:cs typeface="Calibri" panose="020F0502020204030204" pitchFamily="34" charset="0"/>
              </a:rPr>
              <a:t>二、從加工技術角度了解雷射切割機的優點</a:t>
            </a:r>
            <a:endParaRPr lang="zh-TW" altLang="zh-TW" sz="2000" kern="100" dirty="0">
              <a:solidFill>
                <a:schemeClr val="tx2"/>
              </a:solidFill>
              <a:effectLst/>
              <a:latin typeface="微軟正黑體" panose="020B0604030504040204" pitchFamily="34" charset="-120"/>
              <a:ea typeface="微軟正黑體" panose="020B0604030504040204" pitchFamily="34" charset="-120"/>
            </a:endParaRPr>
          </a:p>
          <a:p>
            <a:pPr marL="609600" indent="304800" algn="just">
              <a:lnSpc>
                <a:spcPct val="125000"/>
              </a:lnSpc>
            </a:pPr>
            <a:r>
              <a:rPr lang="zh-TW" altLang="zh-TW" sz="2000" kern="100" dirty="0">
                <a:solidFill>
                  <a:schemeClr val="tx2"/>
                </a:solidFill>
                <a:effectLst/>
                <a:latin typeface="微軟正黑體" panose="020B0604030504040204" pitchFamily="34" charset="-120"/>
                <a:ea typeface="微軟正黑體" panose="020B0604030504040204" pitchFamily="34" charset="-120"/>
                <a:cs typeface="Calibri" panose="020F0502020204030204" pitchFamily="34" charset="0"/>
              </a:rPr>
              <a:t>雷射切割機是全機採用電子控制，加上電腦製圖的工藝已經非常的普及，所以經常使用在各種加工行業。雷射切割機主要的優點有</a:t>
            </a:r>
            <a:r>
              <a:rPr lang="en-US" altLang="zh-TW" sz="2000" kern="100" dirty="0">
                <a:solidFill>
                  <a:schemeClr val="tx2"/>
                </a:solidFill>
                <a:effectLst/>
                <a:latin typeface="微軟正黑體" panose="020B0604030504040204" pitchFamily="34" charset="-120"/>
                <a:ea typeface="微軟正黑體" panose="020B0604030504040204" pitchFamily="34" charset="-120"/>
                <a:cs typeface="Calibri" panose="020F0502020204030204" pitchFamily="34" charset="0"/>
              </a:rPr>
              <a:t>3</a:t>
            </a:r>
            <a:r>
              <a:rPr lang="zh-TW" altLang="zh-TW" sz="2000" kern="100" dirty="0">
                <a:solidFill>
                  <a:schemeClr val="tx2"/>
                </a:solidFill>
                <a:effectLst/>
                <a:latin typeface="微軟正黑體" panose="020B0604030504040204" pitchFamily="34" charset="-120"/>
                <a:ea typeface="微軟正黑體" panose="020B0604030504040204" pitchFamily="34" charset="-120"/>
                <a:cs typeface="Calibri" panose="020F0502020204030204" pitchFamily="34" charset="0"/>
              </a:rPr>
              <a:t>點：</a:t>
            </a:r>
            <a:endParaRPr lang="zh-TW" altLang="zh-TW" sz="2000" kern="100" dirty="0">
              <a:solidFill>
                <a:schemeClr val="tx2"/>
              </a:solidFill>
              <a:effectLst/>
              <a:latin typeface="微軟正黑體" panose="020B0604030504040204" pitchFamily="34" charset="-120"/>
              <a:ea typeface="微軟正黑體" panose="020B0604030504040204" pitchFamily="34" charset="-120"/>
            </a:endParaRPr>
          </a:p>
          <a:p>
            <a:pPr marL="914400" algn="just">
              <a:lnSpc>
                <a:spcPct val="125000"/>
              </a:lnSpc>
            </a:pPr>
            <a:r>
              <a:rPr lang="en-US" altLang="zh-TW" sz="2000" kern="100" dirty="0">
                <a:solidFill>
                  <a:schemeClr val="tx2"/>
                </a:solidFill>
                <a:effectLst/>
                <a:latin typeface="微軟正黑體" panose="020B0604030504040204" pitchFamily="34" charset="-120"/>
                <a:ea typeface="微軟正黑體" panose="020B0604030504040204" pitchFamily="34" charset="-120"/>
                <a:cs typeface="Calibri" panose="020F0502020204030204" pitchFamily="34" charset="0"/>
              </a:rPr>
              <a:t>1.</a:t>
            </a:r>
            <a:r>
              <a:rPr lang="zh-TW" altLang="zh-TW" sz="2000" kern="100" dirty="0">
                <a:solidFill>
                  <a:schemeClr val="tx2"/>
                </a:solidFill>
                <a:effectLst/>
                <a:latin typeface="微軟正黑體" panose="020B0604030504040204" pitchFamily="34" charset="-120"/>
                <a:ea typeface="微軟正黑體" panose="020B0604030504040204" pitchFamily="34" charset="-120"/>
                <a:cs typeface="Calibri" panose="020F0502020204030204" pitchFamily="34" charset="0"/>
              </a:rPr>
              <a:t>加工效率高；</a:t>
            </a:r>
            <a:endParaRPr lang="zh-TW" altLang="zh-TW" sz="2000" kern="100" dirty="0">
              <a:solidFill>
                <a:schemeClr val="tx2"/>
              </a:solidFill>
              <a:effectLst/>
              <a:latin typeface="微軟正黑體" panose="020B0604030504040204" pitchFamily="34" charset="-120"/>
              <a:ea typeface="微軟正黑體" panose="020B0604030504040204" pitchFamily="34" charset="-120"/>
            </a:endParaRPr>
          </a:p>
          <a:p>
            <a:pPr marL="914400" algn="just">
              <a:lnSpc>
                <a:spcPct val="125000"/>
              </a:lnSpc>
            </a:pPr>
            <a:r>
              <a:rPr lang="en-US" altLang="zh-TW" sz="2000" kern="100" dirty="0">
                <a:solidFill>
                  <a:schemeClr val="tx2"/>
                </a:solidFill>
                <a:effectLst/>
                <a:latin typeface="微軟正黑體" panose="020B0604030504040204" pitchFamily="34" charset="-120"/>
                <a:ea typeface="微軟正黑體" panose="020B0604030504040204" pitchFamily="34" charset="-120"/>
                <a:cs typeface="Calibri" panose="020F0502020204030204" pitchFamily="34" charset="0"/>
              </a:rPr>
              <a:t>2.</a:t>
            </a:r>
            <a:r>
              <a:rPr lang="zh-TW" altLang="zh-TW" sz="2000" kern="100" dirty="0">
                <a:solidFill>
                  <a:schemeClr val="tx2"/>
                </a:solidFill>
                <a:effectLst/>
                <a:latin typeface="微軟正黑體" panose="020B0604030504040204" pitchFamily="34" charset="-120"/>
                <a:ea typeface="微軟正黑體" panose="020B0604030504040204" pitchFamily="34" charset="-120"/>
                <a:cs typeface="Calibri" panose="020F0502020204030204" pitchFamily="34" charset="0"/>
              </a:rPr>
              <a:t>加工精度高；</a:t>
            </a:r>
            <a:endParaRPr lang="en-US" altLang="zh-TW" sz="2000" kern="100" dirty="0">
              <a:solidFill>
                <a:schemeClr val="tx2"/>
              </a:solidFill>
              <a:effectLst/>
              <a:latin typeface="微軟正黑體" panose="020B0604030504040204" pitchFamily="34" charset="-120"/>
              <a:ea typeface="微軟正黑體" panose="020B0604030504040204" pitchFamily="34" charset="-120"/>
              <a:cs typeface="Calibri" panose="020F0502020204030204" pitchFamily="34" charset="0"/>
            </a:endParaRPr>
          </a:p>
          <a:p>
            <a:pPr marL="914400" algn="just">
              <a:lnSpc>
                <a:spcPct val="125000"/>
              </a:lnSpc>
            </a:pPr>
            <a:r>
              <a:rPr lang="en-US" altLang="zh-TW" sz="2000" kern="100" dirty="0">
                <a:solidFill>
                  <a:schemeClr val="tx2"/>
                </a:solidFill>
                <a:effectLst/>
                <a:latin typeface="微軟正黑體" panose="020B0604030504040204" pitchFamily="34" charset="-120"/>
                <a:ea typeface="微軟正黑體" panose="020B0604030504040204" pitchFamily="34" charset="-120"/>
                <a:cs typeface="Calibri" panose="020F0502020204030204" pitchFamily="34" charset="0"/>
              </a:rPr>
              <a:t>3.</a:t>
            </a:r>
            <a:r>
              <a:rPr lang="zh-TW" altLang="zh-TW" sz="2000" kern="100" dirty="0">
                <a:solidFill>
                  <a:schemeClr val="tx2"/>
                </a:solidFill>
                <a:effectLst/>
                <a:latin typeface="微軟正黑體" panose="020B0604030504040204" pitchFamily="34" charset="-120"/>
                <a:ea typeface="微軟正黑體" panose="020B0604030504040204" pitchFamily="34" charset="-120"/>
                <a:cs typeface="Calibri" panose="020F0502020204030204" pitchFamily="34" charset="0"/>
              </a:rPr>
              <a:t>切割斷面效果好，可透過不同的材質切割來製作成品；</a:t>
            </a:r>
            <a:endParaRPr lang="zh-TW" altLang="zh-TW" sz="2000" kern="100" dirty="0">
              <a:solidFill>
                <a:schemeClr val="tx2"/>
              </a:solidFill>
              <a:effectLst/>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654037720"/>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D47766EE-4192-4B2D-A5A0-F60F9A5F74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F09E423-74D6-49EA-A764-CED72E747B11}"/>
              </a:ext>
            </a:extLst>
          </p:cNvPr>
          <p:cNvPicPr>
            <a:picLocks noChangeAspect="1"/>
          </p:cNvPicPr>
          <p:nvPr/>
        </p:nvPicPr>
        <p:blipFill rotWithShape="1">
          <a:blip r:embed="rId2"/>
          <a:srcRect t="29150" b="14600"/>
          <a:stretch/>
        </p:blipFill>
        <p:spPr>
          <a:xfrm>
            <a:off x="20" y="0"/>
            <a:ext cx="12191980" cy="6857990"/>
          </a:xfrm>
          <a:prstGeom prst="rect">
            <a:avLst/>
          </a:prstGeom>
        </p:spPr>
      </p:pic>
      <p:sp>
        <p:nvSpPr>
          <p:cNvPr id="23" name="Graphic 1">
            <a:extLst>
              <a:ext uri="{FF2B5EF4-FFF2-40B4-BE49-F238E27FC236}">
                <a16:creationId xmlns:a16="http://schemas.microsoft.com/office/drawing/2014/main" id="{96C5B42E-2B67-4A58-B9AF-78E1338890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bg1">
              <a:alpha val="30000"/>
            </a:schemeClr>
          </a:solidFill>
          <a:ln w="32707" cap="flat">
            <a:noFill/>
            <a:prstDash val="solid"/>
            <a:miter/>
          </a:ln>
          <a:effectLst>
            <a:outerShdw blurRad="50800" dist="50800" dir="2700000" algn="tl" rotWithShape="0">
              <a:prstClr val="black">
                <a:alpha val="25000"/>
              </a:prstClr>
            </a:outerShdw>
          </a:effectLst>
        </p:spPr>
        <p:txBody>
          <a:bodyPr rtlCol="0" anchor="ctr"/>
          <a:lstStyle/>
          <a:p>
            <a:endParaRPr lang="en-US" dirty="0"/>
          </a:p>
        </p:txBody>
      </p:sp>
      <p:sp>
        <p:nvSpPr>
          <p:cNvPr id="25" name="Graphic 1">
            <a:extLst>
              <a:ext uri="{FF2B5EF4-FFF2-40B4-BE49-F238E27FC236}">
                <a16:creationId xmlns:a16="http://schemas.microsoft.com/office/drawing/2014/main" id="{8C9B5468-C837-4FF5-A94F-03C1BD52FE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1969639" y="181595"/>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rgbClr val="E44E2C">
              <a:alpha val="40000"/>
            </a:srgbClr>
          </a:solidFill>
          <a:ln w="32707" cap="flat">
            <a:noFill/>
            <a:prstDash val="solid"/>
            <a:miter/>
          </a:ln>
          <a:effectLst/>
        </p:spPr>
        <p:txBody>
          <a:bodyPr rtlCol="0" anchor="ctr"/>
          <a:lstStyle/>
          <a:p>
            <a:endParaRPr lang="en-US" dirty="0"/>
          </a:p>
        </p:txBody>
      </p:sp>
      <p:sp>
        <p:nvSpPr>
          <p:cNvPr id="2" name="標題 1">
            <a:extLst>
              <a:ext uri="{FF2B5EF4-FFF2-40B4-BE49-F238E27FC236}">
                <a16:creationId xmlns:a16="http://schemas.microsoft.com/office/drawing/2014/main" id="{D9FB84D4-FAC9-44D2-9441-94DDC50428ED}"/>
              </a:ext>
            </a:extLst>
          </p:cNvPr>
          <p:cNvSpPr>
            <a:spLocks noGrp="1"/>
          </p:cNvSpPr>
          <p:nvPr>
            <p:ph type="ctrTitle"/>
          </p:nvPr>
        </p:nvSpPr>
        <p:spPr>
          <a:xfrm>
            <a:off x="2315183" y="328035"/>
            <a:ext cx="6706987" cy="652222"/>
          </a:xfrm>
        </p:spPr>
        <p:txBody>
          <a:bodyPr>
            <a:normAutofit/>
          </a:bodyPr>
          <a:lstStyle/>
          <a:p>
            <a:pPr algn="ctr"/>
            <a:r>
              <a:rPr lang="zh-TW" altLang="zh-TW" sz="3600" i="0" kern="100" dirty="0">
                <a:effectLst/>
                <a:latin typeface="Times New Roman" panose="02020603050405020304" pitchFamily="18" charset="0"/>
                <a:ea typeface="標楷體" panose="03000509000000000000" pitchFamily="65" charset="-120"/>
                <a:cs typeface="Calibri" panose="020F0502020204030204" pitchFamily="34" charset="0"/>
              </a:rPr>
              <a:t>雷射切割機</a:t>
            </a:r>
            <a:r>
              <a:rPr lang="zh-TW" altLang="en-US" sz="3600" i="0" kern="100" dirty="0">
                <a:latin typeface="Times New Roman" panose="02020603050405020304" pitchFamily="18" charset="0"/>
                <a:ea typeface="標楷體" panose="03000509000000000000" pitchFamily="65" charset="-120"/>
                <a:cs typeface="Calibri" panose="020F0502020204030204" pitchFamily="34" charset="0"/>
              </a:rPr>
              <a:t>的介紹</a:t>
            </a:r>
            <a:endParaRPr lang="zh-TW" altLang="en-US" sz="3600" i="0"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FDDF46E5-3260-47E1-9F2A-C6A70BDB3972}"/>
              </a:ext>
            </a:extLst>
          </p:cNvPr>
          <p:cNvSpPr txBox="1"/>
          <p:nvPr/>
        </p:nvSpPr>
        <p:spPr>
          <a:xfrm>
            <a:off x="418289" y="1206230"/>
            <a:ext cx="11293813" cy="2365519"/>
          </a:xfrm>
          <a:prstGeom prst="rect">
            <a:avLst/>
          </a:prstGeom>
          <a:noFill/>
        </p:spPr>
        <p:txBody>
          <a:bodyPr wrap="square" rtlCol="0">
            <a:spAutoFit/>
          </a:bodyPr>
          <a:lstStyle/>
          <a:p>
            <a:pPr marL="609600" indent="304800" algn="just">
              <a:lnSpc>
                <a:spcPct val="125000"/>
              </a:lnSpc>
            </a:pPr>
            <a:r>
              <a:rPr lang="zh-TW" altLang="zh-TW" sz="2000" kern="100" dirty="0">
                <a:solidFill>
                  <a:schemeClr val="tx2"/>
                </a:solidFill>
                <a:effectLst/>
                <a:latin typeface="Times New Roman" panose="02020603050405020304" pitchFamily="18" charset="0"/>
                <a:ea typeface="標楷體" panose="03000509000000000000" pitchFamily="65" charset="-120"/>
                <a:cs typeface="Calibri" panose="020F0502020204030204" pitchFamily="34" charset="0"/>
              </a:rPr>
              <a:t>此外，雷射雕刻更是一種「個性化」且「少量多樣」的加工技術。過往印刷技術多運用網版印刷、電烙印或是開刀模來進行印製圖案，不僅不容易安排客製化，如果圖文設計需要局部更改，更是消耗成本的事情，傳統印刷切割技術製作各種不同的模具所花費的人力成本，也是需要考慮的原因之一。而雷射雕刻切割只需在電腦中修改設計，並不需要特別製作指定刀模，透過雷射雕刻能讓加工更加精細，創造出與眾不同的質感，為近幾年來的文創設計創造更高的附加價值。</a:t>
            </a:r>
            <a:endParaRPr lang="zh-TW" altLang="zh-TW" sz="2000" kern="100" dirty="0">
              <a:solidFill>
                <a:schemeClr val="tx2"/>
              </a:solidFill>
              <a:effectLst/>
              <a:latin typeface="Times New Roman" panose="02020603050405020304" pitchFamily="18" charset="0"/>
              <a:ea typeface="新細明體" panose="02020500000000000000" pitchFamily="18" charset="-120"/>
            </a:endParaRPr>
          </a:p>
        </p:txBody>
      </p:sp>
      <p:pic>
        <p:nvPicPr>
          <p:cNvPr id="8" name="Picture 132">
            <a:extLst>
              <a:ext uri="{FF2B5EF4-FFF2-40B4-BE49-F238E27FC236}">
                <a16:creationId xmlns:a16="http://schemas.microsoft.com/office/drawing/2014/main" id="{4306BE83-FAA8-4EF3-901F-B2756D404CC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a:xfrm>
            <a:off x="1062321" y="3797722"/>
            <a:ext cx="2148017" cy="2365518"/>
          </a:xfrm>
          <a:prstGeom prst="rect">
            <a:avLst/>
          </a:prstGeom>
          <a:noFill/>
        </p:spPr>
      </p:pic>
      <p:pic>
        <p:nvPicPr>
          <p:cNvPr id="9" name="Picture 136">
            <a:extLst>
              <a:ext uri="{FF2B5EF4-FFF2-40B4-BE49-F238E27FC236}">
                <a16:creationId xmlns:a16="http://schemas.microsoft.com/office/drawing/2014/main" id="{16E86729-31D1-4703-B7CB-A9AF610BD9AC}"/>
              </a:ext>
            </a:extLst>
          </p:cNvPr>
          <p:cNvPicPr/>
          <p:nvPr/>
        </p:nvPicPr>
        <p:blipFill>
          <a:blip r:embed="rId4" cstate="print">
            <a:extLst>
              <a:ext uri="{28A0092B-C50C-407E-A947-70E740481C1C}">
                <a14:useLocalDpi xmlns:a14="http://schemas.microsoft.com/office/drawing/2010/main" val="0"/>
              </a:ext>
            </a:extLst>
          </a:blip>
          <a:srcRect/>
          <a:stretch>
            <a:fillRect/>
          </a:stretch>
        </p:blipFill>
        <p:spPr>
          <a:xfrm>
            <a:off x="3425686" y="4343401"/>
            <a:ext cx="2587487" cy="1819840"/>
          </a:xfrm>
          <a:prstGeom prst="rect">
            <a:avLst/>
          </a:prstGeom>
          <a:noFill/>
        </p:spPr>
      </p:pic>
      <p:pic>
        <p:nvPicPr>
          <p:cNvPr id="10" name="Picture 127">
            <a:extLst>
              <a:ext uri="{FF2B5EF4-FFF2-40B4-BE49-F238E27FC236}">
                <a16:creationId xmlns:a16="http://schemas.microsoft.com/office/drawing/2014/main" id="{72C859F4-EF3A-44FA-A180-6551C69307DF}"/>
              </a:ext>
            </a:extLst>
          </p:cNvPr>
          <p:cNvPicPr/>
          <p:nvPr/>
        </p:nvPicPr>
        <p:blipFill>
          <a:blip r:embed="rId5" cstate="print">
            <a:extLst>
              <a:ext uri="{28A0092B-C50C-407E-A947-70E740481C1C}">
                <a14:useLocalDpi xmlns:a14="http://schemas.microsoft.com/office/drawing/2010/main" val="0"/>
              </a:ext>
            </a:extLst>
          </a:blip>
          <a:srcRect/>
          <a:stretch>
            <a:fillRect/>
          </a:stretch>
        </p:blipFill>
        <p:spPr>
          <a:xfrm>
            <a:off x="6228521" y="4343401"/>
            <a:ext cx="2358888" cy="1773745"/>
          </a:xfrm>
          <a:prstGeom prst="rect">
            <a:avLst/>
          </a:prstGeom>
          <a:noFill/>
        </p:spPr>
      </p:pic>
      <p:pic>
        <p:nvPicPr>
          <p:cNvPr id="11" name="Picture 137">
            <a:extLst>
              <a:ext uri="{FF2B5EF4-FFF2-40B4-BE49-F238E27FC236}">
                <a16:creationId xmlns:a16="http://schemas.microsoft.com/office/drawing/2014/main" id="{9D5B9DFD-9D6A-43C1-A7EB-0F948F73B4B0}"/>
              </a:ext>
            </a:extLst>
          </p:cNvPr>
          <p:cNvPicPr/>
          <p:nvPr/>
        </p:nvPicPr>
        <p:blipFill>
          <a:blip r:embed="rId6" cstate="print">
            <a:extLst>
              <a:ext uri="{28A0092B-C50C-407E-A947-70E740481C1C}">
                <a14:useLocalDpi xmlns:a14="http://schemas.microsoft.com/office/drawing/2010/main" val="0"/>
              </a:ext>
            </a:extLst>
          </a:blip>
          <a:srcRect/>
          <a:stretch>
            <a:fillRect/>
          </a:stretch>
        </p:blipFill>
        <p:spPr>
          <a:xfrm>
            <a:off x="8772938" y="4343401"/>
            <a:ext cx="2766391" cy="1773745"/>
          </a:xfrm>
          <a:prstGeom prst="rect">
            <a:avLst/>
          </a:prstGeom>
          <a:noFill/>
        </p:spPr>
      </p:pic>
    </p:spTree>
    <p:extLst>
      <p:ext uri="{BB962C8B-B14F-4D97-AF65-F5344CB8AC3E}">
        <p14:creationId xmlns:p14="http://schemas.microsoft.com/office/powerpoint/2010/main" val="3375227568"/>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BrushVTI">
  <a:themeElements>
    <a:clrScheme name="AnalogousFromDarkSeedLeftStep">
      <a:dk1>
        <a:srgbClr val="000000"/>
      </a:dk1>
      <a:lt1>
        <a:srgbClr val="FFFFFF"/>
      </a:lt1>
      <a:dk2>
        <a:srgbClr val="311C24"/>
      </a:dk2>
      <a:lt2>
        <a:srgbClr val="F0F3F3"/>
      </a:lt2>
      <a:accent1>
        <a:srgbClr val="E44E2C"/>
      </a:accent1>
      <a:accent2>
        <a:srgbClr val="D21A45"/>
      </a:accent2>
      <a:accent3>
        <a:srgbClr val="E42CA3"/>
      </a:accent3>
      <a:accent4>
        <a:srgbClr val="C61AD2"/>
      </a:accent4>
      <a:accent5>
        <a:srgbClr val="8B2CE4"/>
      </a:accent5>
      <a:accent6>
        <a:srgbClr val="4332D7"/>
      </a:accent6>
      <a:hlink>
        <a:srgbClr val="973FBF"/>
      </a:hlink>
      <a:folHlink>
        <a:srgbClr val="7F7F7F"/>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emplate>TM04033917[[fn=柏林]]</Template>
  <TotalTime>100</TotalTime>
  <Words>1424</Words>
  <Application>Microsoft Office PowerPoint</Application>
  <PresentationFormat>寬螢幕</PresentationFormat>
  <Paragraphs>38</Paragraphs>
  <Slides>9</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9</vt:i4>
      </vt:variant>
    </vt:vector>
  </HeadingPairs>
  <TitlesOfParts>
    <vt:vector size="15" baseType="lpstr">
      <vt:lpstr>微軟正黑體</vt:lpstr>
      <vt:lpstr>Arial</vt:lpstr>
      <vt:lpstr>Century Gothic</vt:lpstr>
      <vt:lpstr>Elephant</vt:lpstr>
      <vt:lpstr>Times New Roman</vt:lpstr>
      <vt:lpstr>BrushVTI</vt:lpstr>
      <vt:lpstr>知己知彼百戰百勝─「雷射切割機 　的原理及種類」</vt:lpstr>
      <vt:lpstr>雷射切割加工運作原理</vt:lpstr>
      <vt:lpstr>雷射切割加工運作原理</vt:lpstr>
      <vt:lpstr>雷射切割機的種類</vt:lpstr>
      <vt:lpstr>雷射切割機的種類</vt:lpstr>
      <vt:lpstr>雷射切割機的種類</vt:lpstr>
      <vt:lpstr>雷射切割機的介紹</vt:lpstr>
      <vt:lpstr>雷射切割機的介紹</vt:lpstr>
      <vt:lpstr>雷射切割機的介紹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saxo chen</dc:creator>
  <cp:lastModifiedBy>saxo chen</cp:lastModifiedBy>
  <cp:revision>6</cp:revision>
  <dcterms:created xsi:type="dcterms:W3CDTF">2021-06-29T11:35:26Z</dcterms:created>
  <dcterms:modified xsi:type="dcterms:W3CDTF">2021-06-29T13:15:58Z</dcterms:modified>
</cp:coreProperties>
</file>