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8" r:id="rId3"/>
    <p:sldId id="259" r:id="rId4"/>
    <p:sldId id="265" r:id="rId5"/>
    <p:sldId id="260" r:id="rId6"/>
    <p:sldId id="263" r:id="rId7"/>
    <p:sldId id="261" r:id="rId8"/>
    <p:sldId id="266" r:id="rId9"/>
    <p:sldId id="267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0EA"/>
    <a:srgbClr val="000000"/>
    <a:srgbClr val="0000FF"/>
    <a:srgbClr val="23F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1" autoAdjust="0"/>
    <p:restoredTop sz="94660"/>
  </p:normalViewPr>
  <p:slideViewPr>
    <p:cSldViewPr snapToGrid="0">
      <p:cViewPr varScale="1">
        <p:scale>
          <a:sx n="76" d="100"/>
          <a:sy n="76" d="100"/>
        </p:scale>
        <p:origin x="56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你以為的</a:t>
            </a:r>
          </a:p>
        </c:rich>
      </c:tx>
      <c:layout>
        <c:manualLayout>
          <c:xMode val="edge"/>
          <c:yMode val="edge"/>
          <c:x val="0.37148170773283318"/>
          <c:y val="0.497710540894042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0.23049397145669293"/>
          <c:y val="9.8988367434278579E-2"/>
          <c:w val="0.53901205708661415"/>
          <c:h val="0.80851803589332949"/>
        </c:manualLayout>
      </c:layout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銷售</c:v>
                </c:pt>
              </c:strCache>
            </c:strRef>
          </c:tx>
          <c:dPt>
            <c:idx val="0"/>
            <c:bubble3D val="0"/>
            <c:explosion val="8"/>
            <c:spPr>
              <a:solidFill>
                <a:schemeClr val="accent1"/>
              </a:solidFill>
              <a:ln w="19050"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2-6C71-4BAB-BD34-B628F87A719B}"/>
              </c:ext>
            </c:extLst>
          </c:dPt>
          <c:dPt>
            <c:idx val="1"/>
            <c:bubble3D val="0"/>
            <c:explosion val="4"/>
            <c:spPr>
              <a:solidFill>
                <a:schemeClr val="accent2"/>
              </a:solidFill>
              <a:ln w="19050"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6C71-4BAB-BD34-B628F87A719B}"/>
              </c:ext>
            </c:extLst>
          </c:dPt>
          <c:cat>
            <c:strRef>
              <c:f>工作表1!$A$2:$A$3</c:f>
              <c:strCache>
                <c:ptCount val="2"/>
                <c:pt idx="0">
                  <c:v>紀錄片</c:v>
                </c:pt>
                <c:pt idx="1">
                  <c:v>電影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12</c:v>
                </c:pt>
                <c:pt idx="1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71-4BAB-BD34-B628F87A7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實際上的</a:t>
            </a:r>
          </a:p>
        </c:rich>
      </c:tx>
      <c:layout>
        <c:manualLayout>
          <c:xMode val="edge"/>
          <c:yMode val="edge"/>
          <c:x val="0.40957134782951204"/>
          <c:y val="0.450884724690083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0.23049397145669293"/>
          <c:y val="9.8988367434278579E-2"/>
          <c:w val="0.53901205708661415"/>
          <c:h val="0.80851803589332949"/>
        </c:manualLayout>
      </c:layout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銷售</c:v>
                </c:pt>
              </c:strCache>
            </c:strRef>
          </c:tx>
          <c:spPr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EB44-4BCA-ABFC-0EBFEE13F50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EB44-4BCA-ABFC-0EBFEE13F50C}"/>
              </c:ext>
            </c:extLst>
          </c:dPt>
          <c:cat>
            <c:strRef>
              <c:f>工作表1!$A$2:$A$3</c:f>
              <c:strCache>
                <c:ptCount val="2"/>
                <c:pt idx="0">
                  <c:v>紀錄片</c:v>
                </c:pt>
                <c:pt idx="1">
                  <c:v>電影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96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44-4BCA-ABFC-0EBFEE13F5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1328-D52B-4471-898D-E11BED767B23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2883-5BD2-45EE-B210-7803636460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2479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1328-D52B-4471-898D-E11BED767B23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2883-5BD2-45EE-B210-7803636460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905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1328-D52B-4471-898D-E11BED767B23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2883-5BD2-45EE-B210-7803636460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7141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1328-D52B-4471-898D-E11BED767B23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2883-5BD2-45EE-B210-7803636460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671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1328-D52B-4471-898D-E11BED767B23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2883-5BD2-45EE-B210-78036364608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3168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1328-D52B-4471-898D-E11BED767B23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2883-5BD2-45EE-B210-7803636460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5937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1328-D52B-4471-898D-E11BED767B23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2883-5BD2-45EE-B210-7803636460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6074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1328-D52B-4471-898D-E11BED767B23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2883-5BD2-45EE-B210-7803636460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660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1328-D52B-4471-898D-E11BED767B23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2883-5BD2-45EE-B210-7803636460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4278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1328-D52B-4471-898D-E11BED767B23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2883-5BD2-45EE-B210-7803636460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108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1328-D52B-4471-898D-E11BED767B23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2883-5BD2-45EE-B210-7803636460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845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1328-D52B-4471-898D-E11BED767B23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2883-5BD2-45EE-B210-7803636460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862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1328-D52B-4471-898D-E11BED767B23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2883-5BD2-45EE-B210-7803636460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3695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1328-D52B-4471-898D-E11BED767B23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2883-5BD2-45EE-B210-7803636460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962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1328-D52B-4471-898D-E11BED767B23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2883-5BD2-45EE-B210-7803636460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145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1328-D52B-4471-898D-E11BED767B23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62883-5BD2-45EE-B210-7803636460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882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01328-D52B-4471-898D-E11BED767B23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7B62883-5BD2-45EE-B210-7803636460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95442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DCFF4B-19D4-45C3-AF1A-2B939A2EA3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科普短片研習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549E9C4-3220-4D90-847A-07EA6743D0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2800" dirty="0"/>
              <a:t>南台科大 傳播系 楊斯嵐教授</a:t>
            </a:r>
          </a:p>
        </p:txBody>
      </p:sp>
    </p:spTree>
    <p:extLst>
      <p:ext uri="{BB962C8B-B14F-4D97-AF65-F5344CB8AC3E}">
        <p14:creationId xmlns:p14="http://schemas.microsoft.com/office/powerpoint/2010/main" val="4005654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083D8D-B605-4BC8-A3AC-5CD8A1D4E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總結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0F21E1-47B1-45BE-9B80-12C8FCB08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499" y="1413969"/>
            <a:ext cx="6059026" cy="3057363"/>
          </a:xfrm>
        </p:spPr>
        <p:txBody>
          <a:bodyPr>
            <a:normAutofit lnSpcReduction="10000"/>
          </a:bodyPr>
          <a:lstStyle/>
          <a:p>
            <a:r>
              <a:rPr lang="zh-TW" altLang="en-US" sz="3600" dirty="0"/>
              <a:t>拍</a:t>
            </a:r>
            <a:endParaRPr lang="en-US" altLang="zh-TW" sz="3600" dirty="0"/>
          </a:p>
          <a:p>
            <a:pPr lvl="1"/>
            <a:r>
              <a:rPr lang="zh-TW" altLang="en-US" dirty="0"/>
              <a:t>大、中、小</a:t>
            </a:r>
            <a:endParaRPr lang="en-US" altLang="zh-TW" dirty="0"/>
          </a:p>
          <a:p>
            <a:pPr lvl="1"/>
            <a:r>
              <a:rPr lang="zh-TW" altLang="en-US" dirty="0"/>
              <a:t>遠、中、近</a:t>
            </a:r>
            <a:endParaRPr lang="en-US" altLang="zh-TW" dirty="0"/>
          </a:p>
          <a:p>
            <a:pPr lvl="1"/>
            <a:r>
              <a:rPr lang="zh-TW" altLang="en-US" dirty="0"/>
              <a:t>主角、配角、環境、主角與環境、配角與環境、空景</a:t>
            </a:r>
            <a:r>
              <a:rPr lang="en-US" altLang="zh-TW" dirty="0"/>
              <a:t>…</a:t>
            </a:r>
          </a:p>
          <a:p>
            <a:pPr lvl="1"/>
            <a:r>
              <a:rPr lang="zh-TW" altLang="en-US" dirty="0"/>
              <a:t>全身、半身、頭像、特寫</a:t>
            </a:r>
            <a:r>
              <a:rPr lang="en-US" altLang="zh-TW" dirty="0"/>
              <a:t>(</a:t>
            </a:r>
            <a:r>
              <a:rPr lang="zh-TW" altLang="en-US" dirty="0"/>
              <a:t>臉手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左移、右移、前推、後推</a:t>
            </a:r>
            <a:endParaRPr lang="en-US" altLang="zh-TW" dirty="0"/>
          </a:p>
          <a:p>
            <a:pPr lvl="1"/>
            <a:r>
              <a:rPr lang="zh-TW" altLang="en-US" dirty="0"/>
              <a:t>旁觀、主觀</a:t>
            </a:r>
            <a:endParaRPr lang="en-US" altLang="zh-TW" dirty="0"/>
          </a:p>
          <a:p>
            <a:pPr lvl="1"/>
            <a:r>
              <a:rPr lang="zh-TW" altLang="en-US" dirty="0"/>
              <a:t>畫面進出</a:t>
            </a:r>
          </a:p>
          <a:p>
            <a:endParaRPr lang="zh-TW" altLang="en-US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1872C603-B0D6-4CC9-96C6-122C1ECF3C2E}"/>
              </a:ext>
            </a:extLst>
          </p:cNvPr>
          <p:cNvSpPr txBox="1">
            <a:spLocks/>
          </p:cNvSpPr>
          <p:nvPr/>
        </p:nvSpPr>
        <p:spPr>
          <a:xfrm>
            <a:off x="7851319" y="1413969"/>
            <a:ext cx="2651697" cy="27670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600" dirty="0"/>
              <a:t>剪</a:t>
            </a:r>
            <a:endParaRPr lang="en-US" altLang="zh-TW" sz="3600" dirty="0"/>
          </a:p>
          <a:p>
            <a:pPr lvl="1"/>
            <a:r>
              <a:rPr lang="zh-TW" altLang="en-US" dirty="0"/>
              <a:t>影軌</a:t>
            </a:r>
          </a:p>
          <a:p>
            <a:pPr lvl="1"/>
            <a:r>
              <a:rPr lang="zh-TW" altLang="en-US" dirty="0"/>
              <a:t>音軌</a:t>
            </a:r>
          </a:p>
          <a:p>
            <a:pPr lvl="2"/>
            <a:r>
              <a:rPr lang="zh-TW" altLang="en-US" dirty="0"/>
              <a:t>影音分離</a:t>
            </a:r>
          </a:p>
          <a:p>
            <a:pPr lvl="1"/>
            <a:r>
              <a:rPr lang="zh-TW" altLang="en-US" dirty="0"/>
              <a:t>修剪</a:t>
            </a:r>
          </a:p>
          <a:p>
            <a:pPr lvl="1"/>
            <a:r>
              <a:rPr lang="zh-TW" altLang="en-US" dirty="0"/>
              <a:t>上字卡</a:t>
            </a:r>
          </a:p>
          <a:p>
            <a:pPr lvl="1"/>
            <a:r>
              <a:rPr lang="zh-TW" altLang="en-US" dirty="0"/>
              <a:t>過場</a:t>
            </a: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13380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649E64-991A-464A-9899-4F7539C63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972" y="276289"/>
            <a:ext cx="2215392" cy="814280"/>
          </a:xfrm>
        </p:spPr>
        <p:txBody>
          <a:bodyPr/>
          <a:lstStyle/>
          <a:p>
            <a:r>
              <a:rPr lang="zh-TW" altLang="en-US" dirty="0"/>
              <a:t>課程安排</a:t>
            </a: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CD50E3C0-D486-406B-AD99-BDC5959329CD}"/>
              </a:ext>
            </a:extLst>
          </p:cNvPr>
          <p:cNvSpPr txBox="1">
            <a:spLocks/>
          </p:cNvSpPr>
          <p:nvPr/>
        </p:nvSpPr>
        <p:spPr>
          <a:xfrm>
            <a:off x="1131809" y="1591753"/>
            <a:ext cx="5024313" cy="4658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lnSpc>
                <a:spcPts val="2000"/>
              </a:lnSpc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altLang="zh-TW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457200">
              <a:lnSpc>
                <a:spcPts val="2000"/>
              </a:lnSpc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11/4</a:t>
            </a:r>
          </a:p>
          <a:p>
            <a:pPr lvl="1" defTabSz="457200">
              <a:lnSpc>
                <a:spcPts val="2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sz="2600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1300~1345</a:t>
            </a:r>
            <a:r>
              <a:rPr lang="en-US" altLang="zh-TW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zh-TW" altLang="en-US" sz="2600" dirty="0">
                <a:solidFill>
                  <a:srgbClr val="00F0EA"/>
                </a:solidFill>
              </a:rPr>
              <a:t>單元</a:t>
            </a:r>
            <a:r>
              <a:rPr lang="en-US" altLang="zh-TW" sz="2600" dirty="0">
                <a:solidFill>
                  <a:srgbClr val="00F0EA"/>
                </a:solidFill>
              </a:rPr>
              <a:t>A-</a:t>
            </a:r>
            <a:r>
              <a:rPr lang="zh-TW" altLang="en-US" sz="2600" dirty="0">
                <a:solidFill>
                  <a:srgbClr val="00F0EA"/>
                </a:solidFill>
              </a:rPr>
              <a:t>影片是啥？</a:t>
            </a:r>
            <a:r>
              <a:rPr lang="en-US" altLang="zh-TW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1" defTabSz="457200">
              <a:lnSpc>
                <a:spcPts val="2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sz="2600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1355~1440</a:t>
            </a:r>
            <a:r>
              <a:rPr lang="en-US" altLang="zh-TW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zh-TW" altLang="en-US" sz="2600" dirty="0">
                <a:solidFill>
                  <a:srgbClr val="00F0EA"/>
                </a:solidFill>
              </a:rPr>
              <a:t>單元</a:t>
            </a:r>
            <a:r>
              <a:rPr lang="en-US" altLang="zh-TW" sz="2600" dirty="0">
                <a:solidFill>
                  <a:srgbClr val="00F0EA"/>
                </a:solidFill>
              </a:rPr>
              <a:t>B-</a:t>
            </a:r>
            <a:r>
              <a:rPr lang="zh-TW" altLang="en-US" sz="2600" dirty="0">
                <a:solidFill>
                  <a:srgbClr val="00F0EA"/>
                </a:solidFill>
              </a:rPr>
              <a:t>怎麼拍？</a:t>
            </a:r>
            <a:r>
              <a:rPr lang="en-US" altLang="zh-TW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1" defTabSz="457200">
              <a:lnSpc>
                <a:spcPts val="2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sz="2600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1500~1545</a:t>
            </a:r>
            <a:r>
              <a:rPr lang="en-US" altLang="zh-TW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zh-TW" alt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師生製作企劃</a:t>
            </a:r>
            <a:r>
              <a:rPr lang="en-US" altLang="zh-TW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1" defTabSz="457200">
              <a:lnSpc>
                <a:spcPts val="2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sz="2600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1550~1635</a:t>
            </a:r>
            <a:r>
              <a:rPr lang="en-US" altLang="zh-TW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(QA)</a:t>
            </a:r>
            <a:endParaRPr lang="zh-TW" alt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457200">
              <a:lnSpc>
                <a:spcPts val="2000"/>
              </a:lnSpc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altLang="zh-TW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457200">
              <a:lnSpc>
                <a:spcPts val="2000"/>
              </a:lnSpc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11/11</a:t>
            </a:r>
          </a:p>
          <a:p>
            <a:pPr lvl="1" defTabSz="457200">
              <a:lnSpc>
                <a:spcPts val="2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sz="2600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1300~1345</a:t>
            </a:r>
            <a:r>
              <a:rPr lang="en-US" altLang="zh-TW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zh-TW" alt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實作開拍</a:t>
            </a:r>
            <a:r>
              <a:rPr lang="en-US" altLang="zh-TW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1" defTabSz="457200">
              <a:lnSpc>
                <a:spcPts val="2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sz="2600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1355~1440</a:t>
            </a:r>
            <a:r>
              <a:rPr lang="en-US" altLang="zh-TW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zh-TW" altLang="en-US" sz="2600" dirty="0">
                <a:solidFill>
                  <a:srgbClr val="00F0EA"/>
                </a:solidFill>
              </a:rPr>
              <a:t>單元</a:t>
            </a:r>
            <a:r>
              <a:rPr lang="en-US" altLang="zh-TW" sz="2600" dirty="0">
                <a:solidFill>
                  <a:srgbClr val="00F0EA"/>
                </a:solidFill>
              </a:rPr>
              <a:t>C-</a:t>
            </a:r>
            <a:r>
              <a:rPr lang="zh-TW" altLang="en-US" sz="2600" dirty="0">
                <a:solidFill>
                  <a:srgbClr val="00F0EA"/>
                </a:solidFill>
              </a:rPr>
              <a:t>怎麼剪？</a:t>
            </a:r>
            <a:r>
              <a:rPr lang="en-US" altLang="zh-TW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1" defTabSz="457200">
              <a:lnSpc>
                <a:spcPts val="2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sz="2600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1500~1545 </a:t>
            </a:r>
            <a:r>
              <a:rPr lang="en-US" altLang="zh-TW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zh-TW" alt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剪輯實作</a:t>
            </a:r>
            <a:r>
              <a:rPr lang="en-US" altLang="zh-TW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1" defTabSz="457200">
              <a:lnSpc>
                <a:spcPts val="2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sz="2600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1550~1635 </a:t>
            </a:r>
            <a:r>
              <a:rPr lang="en-US" altLang="zh-TW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(QA)</a:t>
            </a:r>
            <a:endParaRPr lang="zh-TW" alt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940F96BF-7075-4849-94DF-E6B6642D3835}"/>
              </a:ext>
            </a:extLst>
          </p:cNvPr>
          <p:cNvSpPr txBox="1">
            <a:spLocks/>
          </p:cNvSpPr>
          <p:nvPr/>
        </p:nvSpPr>
        <p:spPr>
          <a:xfrm>
            <a:off x="6970552" y="2282315"/>
            <a:ext cx="4438475" cy="218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zh-TW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2361F6BD-1BDF-4E05-AE96-FA08BFB1AAD5}"/>
              </a:ext>
            </a:extLst>
          </p:cNvPr>
          <p:cNvSpPr txBox="1">
            <a:spLocks/>
          </p:cNvSpPr>
          <p:nvPr/>
        </p:nvSpPr>
        <p:spPr>
          <a:xfrm>
            <a:off x="6862190" y="1509901"/>
            <a:ext cx="4815286" cy="46580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lnSpc>
                <a:spcPts val="2000"/>
              </a:lnSpc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altLang="zh-TW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457200">
              <a:lnSpc>
                <a:spcPts val="2000"/>
              </a:lnSpc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12/</a:t>
            </a:r>
          </a:p>
          <a:p>
            <a:pPr lvl="1" defTabSz="457200">
              <a:lnSpc>
                <a:spcPts val="2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1300~1345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企劃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1" defTabSz="457200">
              <a:lnSpc>
                <a:spcPts val="2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1345~1440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實拍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1" defTabSz="457200">
              <a:lnSpc>
                <a:spcPts val="2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1500~1545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zh-TW" dirty="0">
                <a:solidFill>
                  <a:schemeClr val="tx1">
                    <a:lumMod val="65000"/>
                  </a:schemeClr>
                </a:solidFill>
              </a:rPr>
              <a:t>(-</a:t>
            </a:r>
            <a:r>
              <a:rPr lang="zh-TW" altLang="en-US" dirty="0">
                <a:solidFill>
                  <a:schemeClr val="tx1">
                    <a:lumMod val="65000"/>
                  </a:schemeClr>
                </a:solidFill>
              </a:rPr>
              <a:t>掃</a:t>
            </a:r>
            <a:r>
              <a:rPr lang="en-US" altLang="zh-TW" dirty="0">
                <a:solidFill>
                  <a:schemeClr val="tx1">
                    <a:lumMod val="65000"/>
                  </a:schemeClr>
                </a:solidFill>
              </a:rPr>
              <a:t>-</a:t>
            </a:r>
            <a:r>
              <a:rPr lang="zh-TW" altLang="en-US" dirty="0">
                <a:solidFill>
                  <a:schemeClr val="tx1">
                    <a:lumMod val="65000"/>
                  </a:schemeClr>
                </a:solidFill>
              </a:rPr>
              <a:t>地</a:t>
            </a:r>
            <a:r>
              <a:rPr lang="en-US" altLang="zh-TW" dirty="0">
                <a:solidFill>
                  <a:schemeClr val="tx1">
                    <a:lumMod val="65000"/>
                  </a:schemeClr>
                </a:solidFill>
              </a:rPr>
              <a:t>-)</a:t>
            </a:r>
          </a:p>
          <a:p>
            <a:pPr lvl="1" defTabSz="457200">
              <a:lnSpc>
                <a:spcPts val="2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1550~1635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實拍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defTabSz="457200">
              <a:lnSpc>
                <a:spcPts val="2000"/>
              </a:lnSpc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altLang="zh-TW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defTabSz="457200">
              <a:lnSpc>
                <a:spcPts val="2000"/>
              </a:lnSpc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12/</a:t>
            </a:r>
          </a:p>
          <a:p>
            <a:pPr lvl="1" defTabSz="457200">
              <a:lnSpc>
                <a:spcPts val="2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1300~1345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補拍、旁白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…)</a:t>
            </a:r>
          </a:p>
          <a:p>
            <a:pPr lvl="1" defTabSz="457200">
              <a:lnSpc>
                <a:spcPts val="2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1345~1440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剪輯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1" defTabSz="457200">
              <a:lnSpc>
                <a:spcPts val="2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1500~1545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altLang="zh-TW" dirty="0">
                <a:solidFill>
                  <a:schemeClr val="tx1">
                    <a:lumMod val="65000"/>
                  </a:schemeClr>
                </a:solidFill>
              </a:rPr>
              <a:t>-</a:t>
            </a:r>
            <a:r>
              <a:rPr lang="zh-TW" altLang="en-US" dirty="0">
                <a:solidFill>
                  <a:schemeClr val="tx1">
                    <a:lumMod val="65000"/>
                  </a:schemeClr>
                </a:solidFill>
              </a:rPr>
              <a:t>掃</a:t>
            </a:r>
            <a:r>
              <a:rPr lang="en-US" altLang="zh-TW" dirty="0">
                <a:solidFill>
                  <a:schemeClr val="tx1">
                    <a:lumMod val="65000"/>
                  </a:schemeClr>
                </a:solidFill>
              </a:rPr>
              <a:t>-</a:t>
            </a:r>
            <a:r>
              <a:rPr lang="zh-TW" altLang="en-US" dirty="0">
                <a:solidFill>
                  <a:schemeClr val="tx1">
                    <a:lumMod val="65000"/>
                  </a:schemeClr>
                </a:solidFill>
              </a:rPr>
              <a:t>地</a:t>
            </a:r>
            <a:r>
              <a:rPr lang="en-US" altLang="zh-TW" dirty="0">
                <a:solidFill>
                  <a:schemeClr val="tx1">
                    <a:lumMod val="65000"/>
                  </a:schemeClr>
                </a:solidFill>
              </a:rPr>
              <a:t>-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剪輯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lvl="1" defTabSz="457200">
              <a:lnSpc>
                <a:spcPts val="2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TW" baseline="-25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1550~1635 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展示與</a:t>
            </a:r>
            <a:r>
              <a:rPr lang="en-US" altLang="zh-TW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QA)</a:t>
            </a:r>
            <a:endParaRPr lang="zh-TW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0A17600E-3D72-494A-9CFE-FC7C7667F1B8}"/>
              </a:ext>
            </a:extLst>
          </p:cNvPr>
          <p:cNvSpPr txBox="1">
            <a:spLocks/>
          </p:cNvSpPr>
          <p:nvPr/>
        </p:nvSpPr>
        <p:spPr>
          <a:xfrm>
            <a:off x="1131811" y="1090569"/>
            <a:ext cx="4907560" cy="540060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1600" dirty="0"/>
              <a:t>知其然亦知其所以然，牛刀小試</a:t>
            </a:r>
          </a:p>
        </p:txBody>
      </p:sp>
      <p:sp>
        <p:nvSpPr>
          <p:cNvPr id="8" name="內容版面配置區 2">
            <a:extLst>
              <a:ext uri="{FF2B5EF4-FFF2-40B4-BE49-F238E27FC236}">
                <a16:creationId xmlns:a16="http://schemas.microsoft.com/office/drawing/2014/main" id="{AD520F3B-F8E6-4BF2-874D-A080E0D8EBF0}"/>
              </a:ext>
            </a:extLst>
          </p:cNvPr>
          <p:cNvSpPr txBox="1">
            <a:spLocks/>
          </p:cNvSpPr>
          <p:nvPr/>
        </p:nvSpPr>
        <p:spPr>
          <a:xfrm>
            <a:off x="6862190" y="1090568"/>
            <a:ext cx="4908260" cy="540060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1600" dirty="0"/>
              <a:t>影片好好玩，現學現賣，光宗耀祖</a:t>
            </a:r>
          </a:p>
        </p:txBody>
      </p:sp>
    </p:spTree>
    <p:extLst>
      <p:ext uri="{BB962C8B-B14F-4D97-AF65-F5344CB8AC3E}">
        <p14:creationId xmlns:p14="http://schemas.microsoft.com/office/powerpoint/2010/main" val="2923664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7DB0E54A-802C-4599-9EEE-2EFBB1C40292}"/>
              </a:ext>
            </a:extLst>
          </p:cNvPr>
          <p:cNvSpPr/>
          <p:nvPr/>
        </p:nvSpPr>
        <p:spPr>
          <a:xfrm>
            <a:off x="5461233" y="-147139"/>
            <a:ext cx="6529560" cy="6568580"/>
          </a:xfrm>
          <a:prstGeom prst="rect">
            <a:avLst/>
          </a:prstGeom>
          <a:solidFill>
            <a:srgbClr val="000000">
              <a:alpha val="12000"/>
            </a:srgbClr>
          </a:solidFill>
          <a:ln>
            <a:noFill/>
          </a:ln>
          <a:effectLst>
            <a:softEdge rad="241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B26DEB07-861A-4B2C-BCA9-2423776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6736"/>
            <a:ext cx="10515600" cy="1325563"/>
          </a:xfrm>
        </p:spPr>
        <p:txBody>
          <a:bodyPr/>
          <a:lstStyle/>
          <a:p>
            <a:r>
              <a:rPr lang="zh-TW" altLang="en-US" dirty="0"/>
              <a:t>單元</a:t>
            </a:r>
            <a:r>
              <a:rPr lang="en-US" altLang="zh-TW" dirty="0"/>
              <a:t>A-</a:t>
            </a:r>
            <a:r>
              <a:rPr lang="zh-TW" altLang="en-US" dirty="0"/>
              <a:t>影片是啥？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1856497-D414-4F9C-A250-0AFF96DB2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4346"/>
            <a:ext cx="3272405" cy="4826839"/>
          </a:xfr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r>
              <a:rPr lang="zh-TW" altLang="en-US" dirty="0">
                <a:solidFill>
                  <a:schemeClr val="tx1"/>
                </a:solidFill>
              </a:rPr>
              <a:t>比手畫腳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zh-TW" altLang="zh-TW" dirty="0">
                <a:solidFill>
                  <a:schemeClr val="tx1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↓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zh-TW" altLang="en-US" dirty="0">
                <a:solidFill>
                  <a:schemeClr val="tx1"/>
                </a:solidFill>
              </a:rPr>
              <a:t>說話、講故事、唱歌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zh-TW" altLang="zh-TW" dirty="0">
                <a:solidFill>
                  <a:schemeClr val="tx1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↓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zh-TW" altLang="en-US" dirty="0">
                <a:solidFill>
                  <a:schemeClr val="tx1"/>
                </a:solidFill>
              </a:rPr>
              <a:t>寫文章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zh-TW" altLang="zh-TW" dirty="0">
                <a:solidFill>
                  <a:schemeClr val="tx1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↓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zh-TW" altLang="en-US" dirty="0">
                <a:solidFill>
                  <a:schemeClr val="tx1"/>
                </a:solidFill>
              </a:rPr>
              <a:t>圖文併茂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altLang="zh-TW" dirty="0">
                <a:solidFill>
                  <a:schemeClr val="tx1"/>
                </a:solidFill>
              </a:rPr>
              <a:t>(</a:t>
            </a:r>
            <a:r>
              <a:rPr lang="zh-TW" altLang="en-US" dirty="0">
                <a:solidFill>
                  <a:schemeClr val="tx1"/>
                </a:solidFill>
              </a:rPr>
              <a:t>漫畫、雜誌</a:t>
            </a:r>
            <a:r>
              <a:rPr lang="en-US" altLang="zh-TW" dirty="0">
                <a:solidFill>
                  <a:schemeClr val="tx1"/>
                </a:solidFill>
              </a:rPr>
              <a:t>)</a:t>
            </a:r>
          </a:p>
          <a:p>
            <a:pPr marL="0" indent="0" algn="ctr">
              <a:buNone/>
            </a:pPr>
            <a:r>
              <a:rPr lang="zh-TW" altLang="zh-TW" dirty="0">
                <a:solidFill>
                  <a:schemeClr val="tx1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↓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zh-TW" altLang="en-US" dirty="0">
                <a:solidFill>
                  <a:schemeClr val="tx1"/>
                </a:solidFill>
              </a:rPr>
              <a:t>投影片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zh-TW" altLang="zh-TW" dirty="0">
                <a:solidFill>
                  <a:schemeClr val="tx1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↓</a:t>
            </a:r>
            <a:endParaRPr lang="en-US" altLang="zh-TW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zh-TW" altLang="en-US" dirty="0">
                <a:solidFill>
                  <a:schemeClr val="tx1"/>
                </a:solidFill>
              </a:rPr>
              <a:t>影片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/>
            <a:endParaRPr lang="zh-TW" altLang="en-US" dirty="0"/>
          </a:p>
        </p:txBody>
      </p:sp>
      <p:sp>
        <p:nvSpPr>
          <p:cNvPr id="4" name="右大括弧 3">
            <a:extLst>
              <a:ext uri="{FF2B5EF4-FFF2-40B4-BE49-F238E27FC236}">
                <a16:creationId xmlns:a16="http://schemas.microsoft.com/office/drawing/2014/main" id="{291F1E9A-315D-4105-A24C-54282EB348D2}"/>
              </a:ext>
            </a:extLst>
          </p:cNvPr>
          <p:cNvSpPr/>
          <p:nvPr/>
        </p:nvSpPr>
        <p:spPr>
          <a:xfrm flipH="1">
            <a:off x="1174458" y="2665601"/>
            <a:ext cx="293611" cy="1526797"/>
          </a:xfrm>
          <a:prstGeom prst="rightBrac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右大括弧 4">
            <a:extLst>
              <a:ext uri="{FF2B5EF4-FFF2-40B4-BE49-F238E27FC236}">
                <a16:creationId xmlns:a16="http://schemas.microsoft.com/office/drawing/2014/main" id="{381B38C7-FBBC-4D6F-91C1-08B5C60725F4}"/>
              </a:ext>
            </a:extLst>
          </p:cNvPr>
          <p:cNvSpPr/>
          <p:nvPr/>
        </p:nvSpPr>
        <p:spPr>
          <a:xfrm flipH="1">
            <a:off x="1170708" y="4622335"/>
            <a:ext cx="293610" cy="1800768"/>
          </a:xfrm>
          <a:prstGeom prst="righ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6" name="右大括弧 5">
            <a:extLst>
              <a:ext uri="{FF2B5EF4-FFF2-40B4-BE49-F238E27FC236}">
                <a16:creationId xmlns:a16="http://schemas.microsoft.com/office/drawing/2014/main" id="{BEBF8FC2-918F-47CE-908C-87BF391A5A8B}"/>
              </a:ext>
            </a:extLst>
          </p:cNvPr>
          <p:cNvSpPr/>
          <p:nvPr/>
        </p:nvSpPr>
        <p:spPr>
          <a:xfrm>
            <a:off x="3145873" y="5620624"/>
            <a:ext cx="127232" cy="738232"/>
          </a:xfrm>
          <a:prstGeom prst="rightBrace">
            <a:avLst>
              <a:gd name="adj1" fmla="val 8333"/>
              <a:gd name="adj2" fmla="val 4780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2F72C74C-9EE0-40E6-9228-B46BFE808B33}"/>
              </a:ext>
            </a:extLst>
          </p:cNvPr>
          <p:cNvSpPr txBox="1"/>
          <p:nvPr/>
        </p:nvSpPr>
        <p:spPr>
          <a:xfrm>
            <a:off x="1400961" y="1705932"/>
            <a:ext cx="2108584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800" b="1" dirty="0"/>
              <a:t> 人          人</a:t>
            </a:r>
          </a:p>
        </p:txBody>
      </p: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96E9B5BB-EF00-4C72-A2C8-7DEC3228690E}"/>
              </a:ext>
            </a:extLst>
          </p:cNvPr>
          <p:cNvCxnSpPr/>
          <p:nvPr/>
        </p:nvCxnSpPr>
        <p:spPr>
          <a:xfrm>
            <a:off x="2117869" y="1969769"/>
            <a:ext cx="679508" cy="0"/>
          </a:xfrm>
          <a:prstGeom prst="straightConnector1">
            <a:avLst/>
          </a:prstGeom>
          <a:ln w="38100">
            <a:solidFill>
              <a:srgbClr val="FFFF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圖表 11">
            <a:extLst>
              <a:ext uri="{FF2B5EF4-FFF2-40B4-BE49-F238E27FC236}">
                <a16:creationId xmlns:a16="http://schemas.microsoft.com/office/drawing/2014/main" id="{8D9F4DF2-2945-4D76-9E02-C8D9B54C99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3226211"/>
              </p:ext>
            </p:extLst>
          </p:nvPr>
        </p:nvGraphicFramePr>
        <p:xfrm>
          <a:off x="3758275" y="4559968"/>
          <a:ext cx="4356679" cy="2344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圖表 12">
            <a:extLst>
              <a:ext uri="{FF2B5EF4-FFF2-40B4-BE49-F238E27FC236}">
                <a16:creationId xmlns:a16="http://schemas.microsoft.com/office/drawing/2014/main" id="{186EDA31-E6CB-471C-A596-28EF8577B9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0228813"/>
              </p:ext>
            </p:extLst>
          </p:nvPr>
        </p:nvGraphicFramePr>
        <p:xfrm>
          <a:off x="6096000" y="4593174"/>
          <a:ext cx="4523006" cy="2344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文字方塊 14">
            <a:extLst>
              <a:ext uri="{FF2B5EF4-FFF2-40B4-BE49-F238E27FC236}">
                <a16:creationId xmlns:a16="http://schemas.microsoft.com/office/drawing/2014/main" id="{860CBBAC-B695-49FD-89F3-7998987E951E}"/>
              </a:ext>
            </a:extLst>
          </p:cNvPr>
          <p:cNvSpPr txBox="1"/>
          <p:nvPr/>
        </p:nvSpPr>
        <p:spPr>
          <a:xfrm>
            <a:off x="6589108" y="3428999"/>
            <a:ext cx="19294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chemeClr val="accent2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█ </a:t>
            </a:r>
            <a:r>
              <a:rPr lang="zh-TW" altLang="en-US" sz="3200" dirty="0"/>
              <a:t>電影</a:t>
            </a:r>
            <a:endParaRPr lang="en-US" altLang="zh-TW" sz="3200" dirty="0"/>
          </a:p>
          <a:p>
            <a:r>
              <a:rPr lang="zh-TW" altLang="en-US" sz="3200" dirty="0">
                <a:solidFill>
                  <a:schemeClr val="accent1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█ </a:t>
            </a:r>
            <a:r>
              <a:rPr lang="zh-TW" altLang="en-US" sz="3200" dirty="0"/>
              <a:t>紀錄片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D12115D7-E664-4CDE-B41E-3E11A171E95E}"/>
              </a:ext>
            </a:extLst>
          </p:cNvPr>
          <p:cNvSpPr txBox="1"/>
          <p:nvPr/>
        </p:nvSpPr>
        <p:spPr>
          <a:xfrm>
            <a:off x="9882209" y="294024"/>
            <a:ext cx="210858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婚喪喜慶紀錄</a:t>
            </a:r>
            <a:endParaRPr lang="en-US" altLang="zh-TW" dirty="0"/>
          </a:p>
          <a:p>
            <a:r>
              <a:rPr lang="zh-TW" altLang="en-US" dirty="0"/>
              <a:t>家庭生日、旅遊</a:t>
            </a:r>
            <a:endParaRPr lang="en-US" altLang="zh-TW" dirty="0"/>
          </a:p>
          <a:p>
            <a:r>
              <a:rPr lang="zh-TW" altLang="en-US" dirty="0"/>
              <a:t>小朋友獲獎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電視轉播</a:t>
            </a:r>
            <a:endParaRPr lang="en-US" altLang="zh-TW" dirty="0"/>
          </a:p>
          <a:p>
            <a:r>
              <a:rPr lang="zh-TW" altLang="en-US" dirty="0"/>
              <a:t>綜藝節目</a:t>
            </a:r>
            <a:endParaRPr lang="en-US" altLang="zh-TW" dirty="0"/>
          </a:p>
          <a:p>
            <a:r>
              <a:rPr lang="zh-TW" altLang="en-US" dirty="0"/>
              <a:t>公司簡介</a:t>
            </a:r>
            <a:endParaRPr lang="en-US" altLang="zh-TW" dirty="0"/>
          </a:p>
          <a:p>
            <a:r>
              <a:rPr lang="zh-TW" altLang="en-US" dirty="0"/>
              <a:t>宣傳影片</a:t>
            </a:r>
            <a:endParaRPr lang="en-US" altLang="zh-TW" dirty="0"/>
          </a:p>
          <a:p>
            <a:r>
              <a:rPr lang="zh-TW" altLang="en-US" dirty="0"/>
              <a:t>廣告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DISCOVERY</a:t>
            </a:r>
          </a:p>
          <a:p>
            <a:r>
              <a:rPr lang="en-US" altLang="zh-TW" dirty="0"/>
              <a:t>NGC</a:t>
            </a:r>
          </a:p>
          <a:p>
            <a:endParaRPr lang="en-US" altLang="zh-TW" dirty="0"/>
          </a:p>
          <a:p>
            <a:r>
              <a:rPr lang="zh-TW" altLang="en-US" dirty="0"/>
              <a:t>磨課師</a:t>
            </a:r>
            <a:endParaRPr lang="en-US" altLang="zh-TW" dirty="0"/>
          </a:p>
          <a:p>
            <a:r>
              <a:rPr lang="zh-TW" altLang="en-US" dirty="0"/>
              <a:t>線上課程</a:t>
            </a:r>
            <a:endParaRPr lang="en-US" altLang="zh-TW" dirty="0"/>
          </a:p>
          <a:p>
            <a:endParaRPr lang="en-US" altLang="zh-TW" dirty="0"/>
          </a:p>
          <a:p>
            <a:r>
              <a:rPr lang="en-US" altLang="zh-TW" dirty="0" err="1"/>
              <a:t>YOUTUBer</a:t>
            </a:r>
            <a:r>
              <a:rPr lang="zh-TW" altLang="en-US" dirty="0"/>
              <a:t>、</a:t>
            </a:r>
            <a:r>
              <a:rPr lang="en-US" altLang="zh-TW" dirty="0" err="1"/>
              <a:t>VLOGer</a:t>
            </a:r>
            <a:endParaRPr lang="en-US" altLang="zh-TW" dirty="0"/>
          </a:p>
          <a:p>
            <a:r>
              <a:rPr lang="zh-TW" altLang="en-US" dirty="0"/>
              <a:t>網紅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監視器</a:t>
            </a:r>
            <a:endParaRPr lang="en-US" altLang="zh-TW" dirty="0"/>
          </a:p>
          <a:p>
            <a:r>
              <a:rPr lang="zh-TW" altLang="en-US" dirty="0"/>
              <a:t>行車紀錄器</a:t>
            </a:r>
            <a:endParaRPr lang="en-US" altLang="zh-TW" dirty="0"/>
          </a:p>
          <a:p>
            <a:r>
              <a:rPr lang="zh-TW" altLang="en-US" dirty="0"/>
              <a:t>補習班的上課錄影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75457188-2164-4A69-BF35-E703919DAF54}"/>
              </a:ext>
            </a:extLst>
          </p:cNvPr>
          <p:cNvSpPr txBox="1"/>
          <p:nvPr/>
        </p:nvSpPr>
        <p:spPr>
          <a:xfrm>
            <a:off x="7399210" y="2264826"/>
            <a:ext cx="1180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電視戲劇</a:t>
            </a:r>
            <a:endParaRPr lang="en-US" altLang="zh-TW" dirty="0"/>
          </a:p>
          <a:p>
            <a:r>
              <a:rPr lang="zh-TW" altLang="en-US" dirty="0"/>
              <a:t>電影</a:t>
            </a:r>
          </a:p>
        </p:txBody>
      </p: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7CB7BF87-6A77-44A9-AE11-06CDC52E0535}"/>
              </a:ext>
            </a:extLst>
          </p:cNvPr>
          <p:cNvCxnSpPr>
            <a:cxnSpLocks/>
          </p:cNvCxnSpPr>
          <p:nvPr/>
        </p:nvCxnSpPr>
        <p:spPr>
          <a:xfrm flipV="1">
            <a:off x="7942169" y="2737867"/>
            <a:ext cx="296849" cy="71901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1CD4A7C1-12C4-4756-B2B0-C7B8B9E92F47}"/>
              </a:ext>
            </a:extLst>
          </p:cNvPr>
          <p:cNvCxnSpPr>
            <a:cxnSpLocks/>
          </p:cNvCxnSpPr>
          <p:nvPr/>
        </p:nvCxnSpPr>
        <p:spPr>
          <a:xfrm flipV="1">
            <a:off x="8532444" y="3355852"/>
            <a:ext cx="1171882" cy="82987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B650A42D-EAAD-4764-8C90-8BDC8F1CEDDF}"/>
              </a:ext>
            </a:extLst>
          </p:cNvPr>
          <p:cNvCxnSpPr>
            <a:cxnSpLocks/>
          </p:cNvCxnSpPr>
          <p:nvPr/>
        </p:nvCxnSpPr>
        <p:spPr>
          <a:xfrm flipV="1">
            <a:off x="9857042" y="499043"/>
            <a:ext cx="0" cy="59324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C0111620-BF91-4F82-ACBA-F32D8E2FA91B}"/>
              </a:ext>
            </a:extLst>
          </p:cNvPr>
          <p:cNvCxnSpPr>
            <a:cxnSpLocks/>
          </p:cNvCxnSpPr>
          <p:nvPr/>
        </p:nvCxnSpPr>
        <p:spPr>
          <a:xfrm flipV="1">
            <a:off x="8501184" y="2350782"/>
            <a:ext cx="0" cy="5418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4971949-ACB4-4B4C-A3B0-C4D387C2A9F8}"/>
              </a:ext>
            </a:extLst>
          </p:cNvPr>
          <p:cNvSpPr txBox="1"/>
          <p:nvPr/>
        </p:nvSpPr>
        <p:spPr>
          <a:xfrm>
            <a:off x="3682248" y="940948"/>
            <a:ext cx="4124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-</a:t>
            </a:r>
            <a:r>
              <a:rPr lang="zh-TW" altLang="en-US" sz="2800" dirty="0"/>
              <a:t>就是一種傳達工具而已</a:t>
            </a:r>
          </a:p>
        </p:txBody>
      </p:sp>
    </p:spTree>
    <p:extLst>
      <p:ext uri="{BB962C8B-B14F-4D97-AF65-F5344CB8AC3E}">
        <p14:creationId xmlns:p14="http://schemas.microsoft.com/office/powerpoint/2010/main" val="2656447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FFBD3B-D8D4-4662-9AD7-B42D8F729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718" y="509892"/>
            <a:ext cx="1629640" cy="1320800"/>
          </a:xfrm>
        </p:spPr>
        <p:txBody>
          <a:bodyPr>
            <a:normAutofit/>
          </a:bodyPr>
          <a:lstStyle/>
          <a:p>
            <a:r>
              <a:rPr lang="zh-TW" altLang="en-US" dirty="0"/>
              <a:t>概觀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A8684E0-4910-499F-864E-BBDDA84E8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119" y="385895"/>
            <a:ext cx="3340993" cy="3236052"/>
          </a:xfrm>
          <a:solidFill>
            <a:srgbClr val="000000">
              <a:alpha val="12157"/>
            </a:srgbClr>
          </a:solidFill>
          <a:ln>
            <a:noFill/>
          </a:ln>
        </p:spPr>
        <p:txBody>
          <a:bodyPr>
            <a:normAutofit/>
          </a:bodyPr>
          <a:lstStyle/>
          <a:p>
            <a:pPr algn="dist">
              <a:lnSpc>
                <a:spcPct val="150000"/>
              </a:lnSpc>
              <a:buClr>
                <a:srgbClr val="00B0F0"/>
              </a:buClr>
            </a:pPr>
            <a:r>
              <a:rPr lang="zh-TW" altLang="en-US" sz="2800" u="sng" dirty="0"/>
              <a:t>字</a:t>
            </a:r>
            <a:r>
              <a:rPr lang="zh-TW" altLang="en-US" sz="2800" dirty="0"/>
              <a:t> </a:t>
            </a:r>
            <a:r>
              <a:rPr lang="zh-TW" alt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→</a:t>
            </a:r>
            <a:r>
              <a:rPr lang="zh-TW" altLang="en-US" sz="2800" dirty="0"/>
              <a:t> </a:t>
            </a:r>
            <a:r>
              <a:rPr lang="zh-TW" altLang="en-US" sz="2800" u="sng" dirty="0"/>
              <a:t>畫面</a:t>
            </a:r>
            <a:endParaRPr lang="en-US" altLang="zh-TW" sz="2800" u="sng" dirty="0"/>
          </a:p>
          <a:p>
            <a:pPr algn="dist">
              <a:lnSpc>
                <a:spcPct val="150000"/>
              </a:lnSpc>
              <a:buClr>
                <a:srgbClr val="00B0F0"/>
              </a:buClr>
            </a:pPr>
            <a:r>
              <a:rPr lang="zh-TW" altLang="en-US" sz="2800" u="sng" dirty="0"/>
              <a:t>詞</a:t>
            </a:r>
            <a:r>
              <a:rPr lang="zh-TW" altLang="en-US" sz="2800" dirty="0"/>
              <a:t> </a:t>
            </a:r>
            <a:r>
              <a:rPr lang="zh-TW" alt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→</a:t>
            </a:r>
            <a:r>
              <a:rPr lang="zh-TW" altLang="en-US" sz="2800" dirty="0"/>
              <a:t> </a:t>
            </a:r>
            <a:r>
              <a:rPr lang="zh-TW" altLang="en-US" sz="2800" u="sng" dirty="0"/>
              <a:t>畫面組</a:t>
            </a:r>
            <a:endParaRPr lang="en-US" altLang="zh-TW" sz="2800" u="sng" dirty="0"/>
          </a:p>
          <a:p>
            <a:pPr algn="dist">
              <a:lnSpc>
                <a:spcPct val="150000"/>
              </a:lnSpc>
              <a:buClr>
                <a:srgbClr val="00B0F0"/>
              </a:buClr>
            </a:pPr>
            <a:r>
              <a:rPr lang="zh-TW" altLang="en-US" sz="2800" u="sng" dirty="0"/>
              <a:t>句、段落</a:t>
            </a:r>
            <a:r>
              <a:rPr lang="zh-TW" altLang="en-US" sz="2800" dirty="0"/>
              <a:t> </a:t>
            </a:r>
            <a:r>
              <a:rPr lang="zh-TW" alt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→ </a:t>
            </a:r>
            <a:r>
              <a:rPr lang="zh-TW" altLang="en-US" sz="2800" u="sng" dirty="0"/>
              <a:t>分場</a:t>
            </a:r>
            <a:endParaRPr lang="en-US" altLang="zh-TW" sz="2800" u="sng" dirty="0"/>
          </a:p>
          <a:p>
            <a:pPr algn="dist">
              <a:lnSpc>
                <a:spcPct val="150000"/>
              </a:lnSpc>
              <a:buClr>
                <a:srgbClr val="00B0F0"/>
              </a:buClr>
            </a:pPr>
            <a:r>
              <a:rPr lang="zh-TW" altLang="en-US" sz="2800" u="sng" dirty="0"/>
              <a:t>文章</a:t>
            </a:r>
            <a:r>
              <a:rPr lang="zh-TW" altLang="en-US" sz="2800" dirty="0"/>
              <a:t> </a:t>
            </a:r>
            <a:r>
              <a:rPr lang="zh-TW" alt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→</a:t>
            </a:r>
            <a:r>
              <a:rPr lang="zh-TW" altLang="en-US" sz="2800" dirty="0"/>
              <a:t> </a:t>
            </a:r>
            <a:r>
              <a:rPr lang="zh-TW" altLang="en-US" sz="2800" u="sng" dirty="0"/>
              <a:t>全片</a:t>
            </a:r>
            <a:endParaRPr lang="en-US" altLang="zh-TW" sz="2800" u="sng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3E414FF5-4FEB-4BE8-91C4-FDC5F1C655E9}"/>
              </a:ext>
            </a:extLst>
          </p:cNvPr>
          <p:cNvSpPr txBox="1">
            <a:spLocks/>
          </p:cNvSpPr>
          <p:nvPr/>
        </p:nvSpPr>
        <p:spPr>
          <a:xfrm>
            <a:off x="8904512" y="3969041"/>
            <a:ext cx="2662106" cy="2712789"/>
          </a:xfrm>
          <a:prstGeom prst="rect">
            <a:avLst/>
          </a:prstGeom>
          <a:solidFill>
            <a:srgbClr val="000000">
              <a:alpha val="12157"/>
            </a:srgbClr>
          </a:solidFill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FFFF00"/>
              </a:buClr>
            </a:pPr>
            <a:r>
              <a:rPr lang="zh-TW" altLang="en-US" sz="2400" dirty="0"/>
              <a:t>現場</a:t>
            </a:r>
            <a:r>
              <a:rPr lang="en-US" altLang="zh-TW" sz="2400" dirty="0"/>
              <a:t>.</a:t>
            </a:r>
            <a:r>
              <a:rPr lang="zh-TW" altLang="en-US" sz="2400" dirty="0"/>
              <a:t>對話</a:t>
            </a:r>
            <a:endParaRPr lang="en-US" altLang="zh-TW" sz="2400" dirty="0"/>
          </a:p>
          <a:p>
            <a:pPr>
              <a:lnSpc>
                <a:spcPct val="150000"/>
              </a:lnSpc>
              <a:buClr>
                <a:srgbClr val="FFFF00"/>
              </a:buClr>
            </a:pPr>
            <a:r>
              <a:rPr lang="zh-TW" altLang="en-US" sz="2400" dirty="0"/>
              <a:t>現場</a:t>
            </a:r>
            <a:r>
              <a:rPr lang="en-US" altLang="zh-TW" sz="2400" dirty="0"/>
              <a:t>.</a:t>
            </a:r>
            <a:r>
              <a:rPr lang="zh-TW" altLang="en-US" sz="2400" dirty="0"/>
              <a:t>背景音</a:t>
            </a:r>
            <a:endParaRPr lang="en-US" altLang="zh-TW" sz="2400" dirty="0"/>
          </a:p>
          <a:p>
            <a:pPr>
              <a:lnSpc>
                <a:spcPct val="150000"/>
              </a:lnSpc>
              <a:buClr>
                <a:srgbClr val="FFFF00"/>
              </a:buClr>
            </a:pPr>
            <a:r>
              <a:rPr lang="zh-TW" altLang="en-US" sz="2400" dirty="0"/>
              <a:t>後錄旁白</a:t>
            </a:r>
            <a:endParaRPr lang="en-US" altLang="zh-TW" sz="2400" dirty="0"/>
          </a:p>
          <a:p>
            <a:pPr>
              <a:lnSpc>
                <a:spcPct val="150000"/>
              </a:lnSpc>
              <a:buClr>
                <a:srgbClr val="FFFF00"/>
              </a:buClr>
            </a:pPr>
            <a:r>
              <a:rPr lang="en-US" altLang="zh-TW" sz="2400" dirty="0"/>
              <a:t>BGM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AEFA583-0A70-4668-BC4A-D089BCBBD750}"/>
              </a:ext>
            </a:extLst>
          </p:cNvPr>
          <p:cNvSpPr txBox="1"/>
          <p:nvPr/>
        </p:nvSpPr>
        <p:spPr>
          <a:xfrm>
            <a:off x="764395" y="3192762"/>
            <a:ext cx="45216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>
                <a:solidFill>
                  <a:srgbClr val="23FD47"/>
                </a:solidFill>
              </a:rPr>
              <a:t>影片</a:t>
            </a:r>
            <a:r>
              <a:rPr lang="zh-TW" altLang="en-US" sz="6000" dirty="0"/>
              <a:t> </a:t>
            </a:r>
            <a:r>
              <a:rPr lang="en-US" altLang="zh-TW" sz="6000" dirty="0"/>
              <a:t>= </a:t>
            </a:r>
            <a:r>
              <a:rPr lang="zh-TW" altLang="en-US" sz="6000" dirty="0">
                <a:solidFill>
                  <a:srgbClr val="00B0F0"/>
                </a:solidFill>
              </a:rPr>
              <a:t>影</a:t>
            </a:r>
            <a:r>
              <a:rPr lang="en-US" altLang="zh-TW" sz="6000" dirty="0"/>
              <a:t>+</a:t>
            </a:r>
            <a:r>
              <a:rPr lang="zh-TW" altLang="en-US" sz="6000" dirty="0">
                <a:solidFill>
                  <a:srgbClr val="FFFF00"/>
                </a:solidFill>
              </a:rPr>
              <a:t>音</a:t>
            </a:r>
          </a:p>
        </p:txBody>
      </p:sp>
      <p:sp>
        <p:nvSpPr>
          <p:cNvPr id="6" name="箭號: 上彎 5">
            <a:extLst>
              <a:ext uri="{FF2B5EF4-FFF2-40B4-BE49-F238E27FC236}">
                <a16:creationId xmlns:a16="http://schemas.microsoft.com/office/drawing/2014/main" id="{630F5E90-2A5E-47E0-A85E-FD6FA6E01611}"/>
              </a:ext>
            </a:extLst>
          </p:cNvPr>
          <p:cNvSpPr/>
          <p:nvPr/>
        </p:nvSpPr>
        <p:spPr>
          <a:xfrm rot="16200000" flipV="1">
            <a:off x="3054330" y="1591796"/>
            <a:ext cx="2790685" cy="2442569"/>
          </a:xfrm>
          <a:prstGeom prst="bentUpArrow">
            <a:avLst>
              <a:gd name="adj1" fmla="val 31835"/>
              <a:gd name="adj2" fmla="val 25185"/>
              <a:gd name="adj3" fmla="val 49089"/>
            </a:avLst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箭號: 上彎 6">
            <a:extLst>
              <a:ext uri="{FF2B5EF4-FFF2-40B4-BE49-F238E27FC236}">
                <a16:creationId xmlns:a16="http://schemas.microsoft.com/office/drawing/2014/main" id="{BA9D2113-33FD-4E50-9AFF-008757972A5C}"/>
              </a:ext>
            </a:extLst>
          </p:cNvPr>
          <p:cNvSpPr/>
          <p:nvPr/>
        </p:nvSpPr>
        <p:spPr>
          <a:xfrm rot="16200000" flipH="1" flipV="1">
            <a:off x="5190679" y="2446356"/>
            <a:ext cx="2790685" cy="4380383"/>
          </a:xfrm>
          <a:prstGeom prst="bentUpArrow">
            <a:avLst>
              <a:gd name="adj1" fmla="val 28527"/>
              <a:gd name="adj2" fmla="val 25000"/>
              <a:gd name="adj3" fmla="val 46635"/>
            </a:avLst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圖說文字: 折線 7">
            <a:extLst>
              <a:ext uri="{FF2B5EF4-FFF2-40B4-BE49-F238E27FC236}">
                <a16:creationId xmlns:a16="http://schemas.microsoft.com/office/drawing/2014/main" id="{96E577A3-77F3-4CBD-864B-722915D260F3}"/>
              </a:ext>
            </a:extLst>
          </p:cNvPr>
          <p:cNvSpPr/>
          <p:nvPr/>
        </p:nvSpPr>
        <p:spPr>
          <a:xfrm>
            <a:off x="1593907" y="5234731"/>
            <a:ext cx="1526797" cy="797160"/>
          </a:xfrm>
          <a:prstGeom prst="borderCallout2">
            <a:avLst>
              <a:gd name="adj1" fmla="val 29081"/>
              <a:gd name="adj2" fmla="val 102537"/>
              <a:gd name="adj3" fmla="val 29440"/>
              <a:gd name="adj4" fmla="val 134986"/>
              <a:gd name="adj5" fmla="val -149124"/>
              <a:gd name="adj6" fmla="val 170892"/>
            </a:avLst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rgbClr val="FF0000"/>
                </a:solidFill>
              </a:rPr>
              <a:t>剪輯</a:t>
            </a:r>
          </a:p>
        </p:txBody>
      </p:sp>
    </p:spTree>
    <p:extLst>
      <p:ext uri="{BB962C8B-B14F-4D97-AF65-F5344CB8AC3E}">
        <p14:creationId xmlns:p14="http://schemas.microsoft.com/office/powerpoint/2010/main" val="1737145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40D7DA-4C17-4AA1-BC62-0EB2A1CB6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單元</a:t>
            </a:r>
            <a:r>
              <a:rPr lang="en-US" altLang="zh-TW" dirty="0"/>
              <a:t>B-</a:t>
            </a:r>
            <a:r>
              <a:rPr lang="zh-TW" altLang="en-US" dirty="0"/>
              <a:t>怎麼拍？需要哪些工具？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5EA27F8-7B9C-4600-A264-DC7A70DB1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585" y="2018573"/>
            <a:ext cx="2777455" cy="4364052"/>
          </a:xfr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/>
          </a:bodyPr>
          <a:lstStyle/>
          <a:p>
            <a:r>
              <a:rPr lang="zh-TW" altLang="en-US" sz="2000" dirty="0"/>
              <a:t>必備：一隻手機即可</a:t>
            </a:r>
            <a:endParaRPr lang="en-US" altLang="zh-TW" sz="2000" dirty="0"/>
          </a:p>
          <a:p>
            <a:pPr lvl="1"/>
            <a:r>
              <a:rPr lang="zh-TW" altLang="en-US" sz="1800" dirty="0"/>
              <a:t>很多隻手機更好</a:t>
            </a:r>
            <a:endParaRPr lang="en-US" altLang="zh-TW" sz="1800" dirty="0"/>
          </a:p>
          <a:p>
            <a:endParaRPr lang="en-US" altLang="zh-TW" sz="2000" dirty="0"/>
          </a:p>
          <a:p>
            <a:r>
              <a:rPr lang="zh-TW" altLang="en-US" sz="2000" dirty="0"/>
              <a:t>其他：</a:t>
            </a:r>
            <a:endParaRPr lang="en-US" altLang="zh-TW" sz="2000" dirty="0"/>
          </a:p>
          <a:p>
            <a:pPr lvl="1"/>
            <a:r>
              <a:rPr lang="zh-TW" altLang="en-US" sz="1800" dirty="0"/>
              <a:t>故事</a:t>
            </a:r>
            <a:endParaRPr lang="en-US" altLang="zh-TW" sz="1800" dirty="0"/>
          </a:p>
          <a:p>
            <a:pPr lvl="1"/>
            <a:r>
              <a:rPr lang="zh-TW" altLang="en-US" sz="1800" dirty="0"/>
              <a:t>場地</a:t>
            </a:r>
            <a:endParaRPr lang="en-US" altLang="zh-TW" sz="1800" dirty="0"/>
          </a:p>
          <a:p>
            <a:pPr lvl="1"/>
            <a:r>
              <a:rPr lang="zh-TW" altLang="en-US" sz="1800" dirty="0"/>
              <a:t>道具</a:t>
            </a:r>
            <a:endParaRPr lang="en-US" altLang="zh-TW" sz="1800" dirty="0"/>
          </a:p>
          <a:p>
            <a:pPr lvl="1"/>
            <a:r>
              <a:rPr lang="zh-TW" altLang="en-US" sz="1800" dirty="0"/>
              <a:t>演員</a:t>
            </a:r>
            <a:endParaRPr lang="en-US" altLang="zh-TW" sz="1800" dirty="0"/>
          </a:p>
          <a:p>
            <a:pPr lvl="1"/>
            <a:r>
              <a:rPr lang="zh-TW" altLang="en-US" sz="1800" dirty="0"/>
              <a:t>燈光</a:t>
            </a:r>
            <a:endParaRPr lang="en-US" altLang="zh-TW" sz="1800" dirty="0"/>
          </a:p>
          <a:p>
            <a:pPr lvl="1"/>
            <a:r>
              <a:rPr lang="zh-TW" altLang="en-US" sz="1800" dirty="0"/>
              <a:t>梳化</a:t>
            </a:r>
            <a:endParaRPr lang="en-US" altLang="zh-TW" sz="1800" dirty="0"/>
          </a:p>
          <a:p>
            <a:pPr lvl="1"/>
            <a:r>
              <a:rPr lang="en-US" altLang="zh-TW" sz="1800" dirty="0"/>
              <a:t>…</a:t>
            </a: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4C8EFD67-235E-40FC-B737-D2B772133B24}"/>
              </a:ext>
            </a:extLst>
          </p:cNvPr>
          <p:cNvSpPr txBox="1">
            <a:spLocks/>
          </p:cNvSpPr>
          <p:nvPr/>
        </p:nvSpPr>
        <p:spPr>
          <a:xfrm>
            <a:off x="4052584" y="1753299"/>
            <a:ext cx="4714612" cy="510470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拍攝原則</a:t>
            </a:r>
            <a:endParaRPr lang="en-US" altLang="zh-TW" dirty="0"/>
          </a:p>
          <a:p>
            <a:pPr lvl="1"/>
            <a:endParaRPr lang="en-US" altLang="zh-TW" dirty="0"/>
          </a:p>
          <a:p>
            <a:pPr lvl="1"/>
            <a:r>
              <a:rPr lang="zh-TW" altLang="en-US" dirty="0"/>
              <a:t>穩</a:t>
            </a:r>
            <a:endParaRPr lang="en-US" altLang="zh-TW" dirty="0"/>
          </a:p>
          <a:p>
            <a:pPr lvl="2"/>
            <a:r>
              <a:rPr lang="zh-TW" altLang="en-US" dirty="0"/>
              <a:t>手盡量穩</a:t>
            </a:r>
            <a:endParaRPr lang="en-US" altLang="zh-TW" dirty="0"/>
          </a:p>
          <a:p>
            <a:pPr lvl="2"/>
            <a:r>
              <a:rPr lang="zh-TW" altLang="en-US" dirty="0"/>
              <a:t>鏡頭盡量穩</a:t>
            </a:r>
            <a:endParaRPr lang="en-US" altLang="zh-TW" dirty="0"/>
          </a:p>
          <a:p>
            <a:pPr lvl="2"/>
            <a:r>
              <a:rPr lang="zh-TW" altLang="en-US" dirty="0">
                <a:solidFill>
                  <a:schemeClr val="tx1">
                    <a:lumMod val="65000"/>
                  </a:schemeClr>
                </a:solidFill>
              </a:rPr>
              <a:t>移動盡量穩</a:t>
            </a:r>
            <a:endParaRPr lang="en-US" altLang="zh-TW" dirty="0">
              <a:solidFill>
                <a:schemeClr val="tx1">
                  <a:lumMod val="65000"/>
                </a:schemeClr>
              </a:solidFill>
            </a:endParaRPr>
          </a:p>
          <a:p>
            <a:pPr lvl="1"/>
            <a:endParaRPr lang="en-US" altLang="zh-TW" dirty="0"/>
          </a:p>
          <a:p>
            <a:pPr lvl="1"/>
            <a:r>
              <a:rPr lang="zh-TW" altLang="en-US" dirty="0"/>
              <a:t>多</a:t>
            </a:r>
            <a:endParaRPr lang="en-US" altLang="zh-TW" dirty="0"/>
          </a:p>
          <a:p>
            <a:pPr lvl="2"/>
            <a:r>
              <a:rPr lang="zh-TW" altLang="en-US" dirty="0"/>
              <a:t>畫面數量盡量多</a:t>
            </a:r>
            <a:endParaRPr lang="en-US" altLang="zh-TW" dirty="0"/>
          </a:p>
          <a:p>
            <a:pPr lvl="2"/>
            <a:r>
              <a:rPr lang="zh-TW" altLang="en-US" dirty="0"/>
              <a:t>畫面種類盡量多</a:t>
            </a:r>
            <a:endParaRPr lang="en-US" altLang="zh-TW" dirty="0"/>
          </a:p>
          <a:p>
            <a:pPr lvl="2"/>
            <a:r>
              <a:rPr lang="zh-TW" altLang="en-US" dirty="0"/>
              <a:t>拍攝站位盡量多</a:t>
            </a:r>
            <a:endParaRPr lang="en-US" altLang="zh-TW" dirty="0"/>
          </a:p>
          <a:p>
            <a:pPr lvl="1"/>
            <a:endParaRPr lang="en-US" altLang="zh-TW" dirty="0"/>
          </a:p>
          <a:p>
            <a:pPr lvl="1"/>
            <a:r>
              <a:rPr lang="zh-TW" altLang="en-US" dirty="0"/>
              <a:t>大</a:t>
            </a:r>
            <a:endParaRPr lang="en-US" altLang="zh-TW" dirty="0"/>
          </a:p>
          <a:p>
            <a:pPr lvl="2"/>
            <a:r>
              <a:rPr lang="zh-TW" altLang="en-US" dirty="0"/>
              <a:t>畫面主體盡量大</a:t>
            </a:r>
            <a:endParaRPr lang="en-US" altLang="zh-TW" dirty="0"/>
          </a:p>
          <a:p>
            <a:pPr lvl="2"/>
            <a:r>
              <a:rPr lang="zh-TW" altLang="en-US" dirty="0"/>
              <a:t>畫面廢物盡量少</a:t>
            </a:r>
            <a:endParaRPr lang="en-US" altLang="zh-TW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9D80D7F-5BD3-4CB4-8730-971DF6EDD47D}"/>
              </a:ext>
            </a:extLst>
          </p:cNvPr>
          <p:cNvSpPr txBox="1"/>
          <p:nvPr/>
        </p:nvSpPr>
        <p:spPr>
          <a:xfrm>
            <a:off x="7737446" y="3061238"/>
            <a:ext cx="4356672" cy="3365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/>
              <a:t>例一：大、中、小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例二：遠、中、近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例三：主角、配角、環境、主角與環境、配角與環境、空景</a:t>
            </a:r>
            <a:r>
              <a:rPr lang="en-US" altLang="zh-TW" dirty="0"/>
              <a:t>…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例四：全身、半身、頭像、特寫</a:t>
            </a:r>
            <a:r>
              <a:rPr lang="en-US" altLang="zh-TW" dirty="0"/>
              <a:t>(</a:t>
            </a:r>
            <a:r>
              <a:rPr lang="zh-TW" altLang="en-US" dirty="0"/>
              <a:t>臉手</a:t>
            </a:r>
            <a:r>
              <a:rPr lang="en-US" altLang="zh-TW" dirty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例五：左移、右移、前推、後推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例六：旁觀、主觀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例七：畫面進出</a:t>
            </a:r>
          </a:p>
        </p:txBody>
      </p:sp>
      <p:sp>
        <p:nvSpPr>
          <p:cNvPr id="6" name="箭號: 向右 5">
            <a:extLst>
              <a:ext uri="{FF2B5EF4-FFF2-40B4-BE49-F238E27FC236}">
                <a16:creationId xmlns:a16="http://schemas.microsoft.com/office/drawing/2014/main" id="{D933DA61-10AF-4A96-9BFC-C450CF199A46}"/>
              </a:ext>
            </a:extLst>
          </p:cNvPr>
          <p:cNvSpPr/>
          <p:nvPr/>
        </p:nvSpPr>
        <p:spPr>
          <a:xfrm>
            <a:off x="7210684" y="4379054"/>
            <a:ext cx="346046" cy="729843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9968F44E-D34D-48A7-AA21-0D890BF8A9F9}"/>
              </a:ext>
            </a:extLst>
          </p:cNvPr>
          <p:cNvCxnSpPr>
            <a:cxnSpLocks/>
          </p:cNvCxnSpPr>
          <p:nvPr/>
        </p:nvCxnSpPr>
        <p:spPr>
          <a:xfrm>
            <a:off x="4454555" y="2491530"/>
            <a:ext cx="0" cy="389109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189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5C4CD4-4D2A-4265-9DE1-639A80999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AB6D0C1-9215-4DE2-BF40-FC00B4762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089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40ED2E-F21A-4C76-B39F-73DC59553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83" y="492263"/>
            <a:ext cx="6702803" cy="837107"/>
          </a:xfrm>
        </p:spPr>
        <p:txBody>
          <a:bodyPr/>
          <a:lstStyle/>
          <a:p>
            <a:r>
              <a:rPr lang="zh-TW" altLang="en-US" dirty="0"/>
              <a:t>單元</a:t>
            </a:r>
            <a:r>
              <a:rPr lang="en-US" altLang="zh-TW" dirty="0"/>
              <a:t>C-</a:t>
            </a:r>
            <a:r>
              <a:rPr lang="zh-TW" altLang="en-US" dirty="0"/>
              <a:t>怎麼剪？需要哪些技術？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41B18EF-78B7-401A-93B9-3C00FBEB3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74" y="2094072"/>
            <a:ext cx="5117983" cy="3090326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2000" dirty="0"/>
              <a:t>結構</a:t>
            </a:r>
            <a:endParaRPr lang="en-US" altLang="zh-TW" sz="2000" dirty="0"/>
          </a:p>
          <a:p>
            <a:pPr lvl="1"/>
            <a:r>
              <a:rPr lang="zh-TW" altLang="en-US" sz="1800" dirty="0"/>
              <a:t>結構要明確</a:t>
            </a:r>
            <a:endParaRPr lang="en-US" altLang="zh-TW" sz="1800" dirty="0"/>
          </a:p>
          <a:p>
            <a:pPr lvl="2"/>
            <a:r>
              <a:rPr lang="zh-TW" altLang="en-US" sz="1400" dirty="0"/>
              <a:t>主體</a:t>
            </a:r>
            <a:r>
              <a:rPr lang="en-US" altLang="zh-TW" sz="1400" dirty="0"/>
              <a:t>- </a:t>
            </a:r>
            <a:r>
              <a:rPr lang="zh-TW" altLang="en-US" sz="1400" dirty="0"/>
              <a:t>主菜、內容</a:t>
            </a:r>
            <a:r>
              <a:rPr lang="en-US" altLang="zh-TW" sz="1400" dirty="0"/>
              <a:t>…</a:t>
            </a:r>
          </a:p>
          <a:p>
            <a:pPr lvl="2"/>
            <a:r>
              <a:rPr lang="zh-TW" altLang="en-US" sz="1400" dirty="0"/>
              <a:t>附屬</a:t>
            </a:r>
            <a:r>
              <a:rPr lang="en-US" altLang="zh-TW" sz="1400" dirty="0"/>
              <a:t>- </a:t>
            </a:r>
            <a:r>
              <a:rPr lang="zh-TW" altLang="en-US" sz="1400" dirty="0"/>
              <a:t>配菜、擺盤、修飾</a:t>
            </a:r>
            <a:r>
              <a:rPr lang="en-US" altLang="zh-TW" sz="1400" dirty="0"/>
              <a:t>…</a:t>
            </a:r>
          </a:p>
          <a:p>
            <a:pPr lvl="1"/>
            <a:endParaRPr lang="en-US" altLang="zh-TW" sz="1800" dirty="0"/>
          </a:p>
          <a:p>
            <a:r>
              <a:rPr lang="zh-TW" altLang="en-US" sz="2000" dirty="0"/>
              <a:t>節奏</a:t>
            </a:r>
            <a:endParaRPr lang="en-US" altLang="zh-TW" sz="2000" dirty="0"/>
          </a:p>
          <a:p>
            <a:pPr lvl="1"/>
            <a:r>
              <a:rPr lang="zh-TW" altLang="en-US" sz="1800" dirty="0"/>
              <a:t>節奏要一致</a:t>
            </a:r>
            <a:endParaRPr lang="en-US" altLang="zh-TW" sz="1800" dirty="0"/>
          </a:p>
          <a:p>
            <a:pPr lvl="2"/>
            <a:r>
              <a:rPr lang="zh-TW" altLang="en-US" sz="1400" dirty="0"/>
              <a:t>基本：呼吸、換氣   </a:t>
            </a:r>
            <a:r>
              <a:rPr lang="en-US" altLang="zh-TW" sz="1400" dirty="0"/>
              <a:t>–</a:t>
            </a:r>
            <a:r>
              <a:rPr lang="zh-TW" altLang="en-US" sz="1400" dirty="0"/>
              <a:t>當成一般健身跑步</a:t>
            </a:r>
            <a:endParaRPr lang="en-US" altLang="zh-TW" sz="1400" dirty="0"/>
          </a:p>
          <a:p>
            <a:pPr lvl="2"/>
            <a:r>
              <a:rPr lang="zh-TW" altLang="en-US" sz="1400" dirty="0"/>
              <a:t>進階：速度、風格   </a:t>
            </a:r>
            <a:r>
              <a:rPr lang="en-US" altLang="zh-TW" sz="1400" dirty="0"/>
              <a:t>–</a:t>
            </a:r>
            <a:r>
              <a:rPr lang="zh-TW" altLang="en-US" sz="1400" dirty="0"/>
              <a:t>當成跳舞</a:t>
            </a:r>
            <a:endParaRPr lang="en-US" altLang="zh-TW" sz="1400" dirty="0"/>
          </a:p>
          <a:p>
            <a:pPr lvl="1"/>
            <a:endParaRPr lang="en-US" altLang="zh-TW" sz="1800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42CDC036-4A86-4EDC-8784-D095DA16BA52}"/>
              </a:ext>
            </a:extLst>
          </p:cNvPr>
          <p:cNvSpPr txBox="1">
            <a:spLocks/>
          </p:cNvSpPr>
          <p:nvPr/>
        </p:nvSpPr>
        <p:spPr>
          <a:xfrm>
            <a:off x="5419288" y="201336"/>
            <a:ext cx="6702803" cy="6593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軟體技術</a:t>
            </a:r>
            <a:endParaRPr lang="en-US" altLang="zh-TW" dirty="0"/>
          </a:p>
          <a:p>
            <a:pPr lvl="1"/>
            <a:endParaRPr lang="en-US" altLang="zh-TW" dirty="0"/>
          </a:p>
          <a:p>
            <a:pPr lvl="1"/>
            <a:r>
              <a:rPr lang="zh-TW" altLang="en-US" dirty="0"/>
              <a:t>資料庫整理</a:t>
            </a:r>
            <a:endParaRPr lang="en-US" altLang="zh-TW" dirty="0"/>
          </a:p>
          <a:p>
            <a:pPr lvl="2"/>
            <a:r>
              <a:rPr lang="zh-TW" altLang="en-US" dirty="0"/>
              <a:t>要先整理，要不然會找不到影片</a:t>
            </a:r>
            <a:endParaRPr lang="en-US" altLang="zh-TW" dirty="0"/>
          </a:p>
          <a:p>
            <a:pPr lvl="3"/>
            <a:r>
              <a:rPr lang="zh-TW" altLang="en-US" dirty="0"/>
              <a:t>運用檔名、或是其他想得到的方式</a:t>
            </a:r>
            <a:endParaRPr lang="en-US" altLang="zh-TW" dirty="0"/>
          </a:p>
          <a:p>
            <a:pPr lvl="1"/>
            <a:endParaRPr lang="en-US" altLang="zh-TW" dirty="0"/>
          </a:p>
          <a:p>
            <a:pPr lvl="1"/>
            <a:r>
              <a:rPr lang="zh-TW" altLang="en-US" dirty="0"/>
              <a:t>剪輯操作</a:t>
            </a:r>
            <a:endParaRPr lang="en-US" altLang="zh-TW" dirty="0"/>
          </a:p>
          <a:p>
            <a:pPr lvl="2"/>
            <a:r>
              <a:rPr lang="zh-TW" altLang="en-US" dirty="0"/>
              <a:t>影軌</a:t>
            </a:r>
            <a:endParaRPr lang="en-US" altLang="zh-TW" dirty="0"/>
          </a:p>
          <a:p>
            <a:pPr lvl="2"/>
            <a:r>
              <a:rPr lang="zh-TW" altLang="en-US" dirty="0"/>
              <a:t>音軌</a:t>
            </a:r>
            <a:endParaRPr lang="en-US" altLang="zh-TW" dirty="0"/>
          </a:p>
          <a:p>
            <a:pPr lvl="3"/>
            <a:r>
              <a:rPr lang="zh-TW" altLang="en-US" dirty="0"/>
              <a:t>影音分離</a:t>
            </a:r>
            <a:endParaRPr lang="en-US" altLang="zh-TW" dirty="0"/>
          </a:p>
          <a:p>
            <a:pPr lvl="2"/>
            <a:r>
              <a:rPr lang="zh-TW" altLang="en-US" dirty="0"/>
              <a:t>修剪</a:t>
            </a:r>
            <a:endParaRPr lang="en-US" altLang="zh-TW" dirty="0"/>
          </a:p>
          <a:p>
            <a:pPr lvl="2"/>
            <a:r>
              <a:rPr lang="zh-TW" altLang="en-US" dirty="0">
                <a:solidFill>
                  <a:schemeClr val="tx1">
                    <a:lumMod val="65000"/>
                  </a:schemeClr>
                </a:solidFill>
              </a:rPr>
              <a:t>上字卡</a:t>
            </a:r>
            <a:endParaRPr lang="en-US" altLang="zh-TW" dirty="0">
              <a:solidFill>
                <a:schemeClr val="tx1">
                  <a:lumMod val="65000"/>
                </a:schemeClr>
              </a:solidFill>
            </a:endParaRPr>
          </a:p>
          <a:p>
            <a:pPr lvl="2"/>
            <a:r>
              <a:rPr lang="zh-TW" altLang="en-US" dirty="0">
                <a:solidFill>
                  <a:schemeClr val="tx1">
                    <a:lumMod val="65000"/>
                  </a:schemeClr>
                </a:solidFill>
              </a:rPr>
              <a:t>過場</a:t>
            </a:r>
            <a:endParaRPr lang="en-US" altLang="zh-TW" dirty="0">
              <a:solidFill>
                <a:schemeClr val="tx1">
                  <a:lumMod val="65000"/>
                </a:schemeClr>
              </a:solidFill>
            </a:endParaRPr>
          </a:p>
          <a:p>
            <a:pPr lvl="1"/>
            <a:endParaRPr lang="en-US" altLang="zh-TW" dirty="0"/>
          </a:p>
          <a:p>
            <a:pPr lvl="1"/>
            <a:r>
              <a:rPr lang="zh-TW" altLang="en-US" dirty="0"/>
              <a:t>影片輸出</a:t>
            </a:r>
            <a:endParaRPr lang="en-US" altLang="zh-TW" dirty="0"/>
          </a:p>
          <a:p>
            <a:pPr lvl="2"/>
            <a:r>
              <a:rPr lang="en-US" altLang="zh-TW" dirty="0"/>
              <a:t>mp4(H.264+aac)</a:t>
            </a:r>
          </a:p>
          <a:p>
            <a:pPr lvl="3"/>
            <a:r>
              <a:rPr lang="zh-TW" altLang="en-US" dirty="0"/>
              <a:t>影</a:t>
            </a:r>
            <a:r>
              <a:rPr lang="en-US" altLang="zh-TW" dirty="0"/>
              <a:t>h.264:</a:t>
            </a:r>
            <a:r>
              <a:rPr lang="zh-TW" altLang="en-US" dirty="0"/>
              <a:t> </a:t>
            </a:r>
            <a:r>
              <a:rPr lang="en-US" altLang="zh-TW" dirty="0"/>
              <a:t>1280x720@30fps(1920x1080@30fps)</a:t>
            </a:r>
          </a:p>
          <a:p>
            <a:pPr lvl="3"/>
            <a:r>
              <a:rPr lang="zh-TW" altLang="en-US" dirty="0"/>
              <a:t>音</a:t>
            </a:r>
            <a:r>
              <a:rPr lang="en-US" altLang="zh-TW" dirty="0" err="1"/>
              <a:t>aac</a:t>
            </a:r>
            <a:r>
              <a:rPr lang="en-US" altLang="zh-TW" dirty="0"/>
              <a:t>: 128kbps@48kHz(192kbps@96kHz)</a:t>
            </a:r>
            <a:endParaRPr lang="zh-TW" altLang="en-US" dirty="0"/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A17BDAC9-D6F6-45B4-A2EB-4F8A2BFDFA6E}"/>
              </a:ext>
            </a:extLst>
          </p:cNvPr>
          <p:cNvCxnSpPr>
            <a:cxnSpLocks/>
          </p:cNvCxnSpPr>
          <p:nvPr/>
        </p:nvCxnSpPr>
        <p:spPr>
          <a:xfrm>
            <a:off x="5746459" y="1193843"/>
            <a:ext cx="0" cy="52740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069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圖說文字: 折線 36">
            <a:extLst>
              <a:ext uri="{FF2B5EF4-FFF2-40B4-BE49-F238E27FC236}">
                <a16:creationId xmlns:a16="http://schemas.microsoft.com/office/drawing/2014/main" id="{BAECCD89-3BAF-49B7-BB96-5D44F66A10B4}"/>
              </a:ext>
            </a:extLst>
          </p:cNvPr>
          <p:cNvSpPr/>
          <p:nvPr/>
        </p:nvSpPr>
        <p:spPr>
          <a:xfrm>
            <a:off x="5309647" y="129413"/>
            <a:ext cx="963321" cy="493836"/>
          </a:xfrm>
          <a:prstGeom prst="borderCallout2">
            <a:avLst>
              <a:gd name="adj1" fmla="val 49327"/>
              <a:gd name="adj2" fmla="val -3108"/>
              <a:gd name="adj3" fmla="val 51025"/>
              <a:gd name="adj4" fmla="val -62821"/>
              <a:gd name="adj5" fmla="val 336734"/>
              <a:gd name="adj6" fmla="val -233027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存檔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23578C57-A6B8-4072-8117-D4991A7A64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8942" y="1843118"/>
            <a:ext cx="5940975" cy="3881437"/>
          </a:xfrm>
          <a:effectLst>
            <a:glow rad="101600">
              <a:schemeClr val="tx1">
                <a:alpha val="6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29" name="矩形: 圓角 28">
            <a:extLst>
              <a:ext uri="{FF2B5EF4-FFF2-40B4-BE49-F238E27FC236}">
                <a16:creationId xmlns:a16="http://schemas.microsoft.com/office/drawing/2014/main" id="{0A0E2B04-F83E-4291-8375-35196139CD90}"/>
              </a:ext>
            </a:extLst>
          </p:cNvPr>
          <p:cNvSpPr/>
          <p:nvPr/>
        </p:nvSpPr>
        <p:spPr>
          <a:xfrm>
            <a:off x="2393913" y="4263343"/>
            <a:ext cx="6771032" cy="1677899"/>
          </a:xfrm>
          <a:prstGeom prst="roundRect">
            <a:avLst/>
          </a:prstGeom>
          <a:noFill/>
          <a:ln w="57150">
            <a:solidFill>
              <a:srgbClr val="23FD47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23FD47"/>
              </a:solidFill>
            </a:endParaRPr>
          </a:p>
        </p:txBody>
      </p:sp>
      <p:sp>
        <p:nvSpPr>
          <p:cNvPr id="28" name="矩形: 圓角 27">
            <a:extLst>
              <a:ext uri="{FF2B5EF4-FFF2-40B4-BE49-F238E27FC236}">
                <a16:creationId xmlns:a16="http://schemas.microsoft.com/office/drawing/2014/main" id="{4C7421E0-DFDC-4E19-B0C6-E5B1A9F2B4A8}"/>
              </a:ext>
            </a:extLst>
          </p:cNvPr>
          <p:cNvSpPr/>
          <p:nvPr/>
        </p:nvSpPr>
        <p:spPr>
          <a:xfrm>
            <a:off x="2500173" y="2445331"/>
            <a:ext cx="2601958" cy="1437173"/>
          </a:xfrm>
          <a:prstGeom prst="roundRect">
            <a:avLst/>
          </a:prstGeom>
          <a:noFill/>
          <a:ln w="57150">
            <a:solidFill>
              <a:srgbClr val="FF0000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451D3B2B-19AC-4DD6-A039-AF75CA1D4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24929" y="578483"/>
            <a:ext cx="650543" cy="545641"/>
          </a:xfrm>
        </p:spPr>
        <p:txBody>
          <a:bodyPr>
            <a:normAutofit fontScale="90000"/>
          </a:bodyPr>
          <a:lstStyle/>
          <a:p>
            <a:endParaRPr lang="zh-TW" altLang="en-US"/>
          </a:p>
        </p:txBody>
      </p:sp>
      <p:sp>
        <p:nvSpPr>
          <p:cNvPr id="10" name="箭號: 弧形上彎 9">
            <a:extLst>
              <a:ext uri="{FF2B5EF4-FFF2-40B4-BE49-F238E27FC236}">
                <a16:creationId xmlns:a16="http://schemas.microsoft.com/office/drawing/2014/main" id="{A84FD0A8-1E57-4EA1-B265-60D5413A0873}"/>
              </a:ext>
            </a:extLst>
          </p:cNvPr>
          <p:cNvSpPr/>
          <p:nvPr/>
        </p:nvSpPr>
        <p:spPr>
          <a:xfrm rot="1136632" flipV="1">
            <a:off x="1360790" y="1224265"/>
            <a:ext cx="3073300" cy="1258178"/>
          </a:xfrm>
          <a:prstGeom prst="curvedUpArrow">
            <a:avLst>
              <a:gd name="adj1" fmla="val 31279"/>
              <a:gd name="adj2" fmla="val 84677"/>
              <a:gd name="adj3" fmla="val 49159"/>
            </a:avLst>
          </a:prstGeom>
          <a:solidFill>
            <a:srgbClr val="FF0000"/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FF6B7A3A-C791-44B6-98B0-C5DDBEAF0B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01" y="1495364"/>
            <a:ext cx="1437430" cy="1437430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18F5D914-851B-4FDD-9A5A-0FDA1DCC61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537049">
            <a:off x="686897" y="984474"/>
            <a:ext cx="1967963" cy="2411444"/>
          </a:xfrm>
          <a:prstGeom prst="rect">
            <a:avLst/>
          </a:prstGeom>
        </p:spPr>
      </p:pic>
      <p:sp>
        <p:nvSpPr>
          <p:cNvPr id="11" name="箭號: 弧形右彎 10">
            <a:extLst>
              <a:ext uri="{FF2B5EF4-FFF2-40B4-BE49-F238E27FC236}">
                <a16:creationId xmlns:a16="http://schemas.microsoft.com/office/drawing/2014/main" id="{0A160D87-4BFA-44BD-A903-15E8D364B4F8}"/>
              </a:ext>
            </a:extLst>
          </p:cNvPr>
          <p:cNvSpPr/>
          <p:nvPr/>
        </p:nvSpPr>
        <p:spPr>
          <a:xfrm>
            <a:off x="2231777" y="3163918"/>
            <a:ext cx="813733" cy="2051920"/>
          </a:xfrm>
          <a:prstGeom prst="curvedRightArrow">
            <a:avLst>
              <a:gd name="adj1" fmla="val 22824"/>
              <a:gd name="adj2" fmla="val 90230"/>
              <a:gd name="adj3" fmla="val 44588"/>
            </a:avLst>
          </a:prstGeom>
          <a:solidFill>
            <a:srgbClr val="23FD47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FA0D00D8-91A9-442D-9467-3D11FB315A76}"/>
              </a:ext>
            </a:extLst>
          </p:cNvPr>
          <p:cNvSpPr txBox="1"/>
          <p:nvPr/>
        </p:nvSpPr>
        <p:spPr>
          <a:xfrm flipH="1">
            <a:off x="1474496" y="225856"/>
            <a:ext cx="8012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600" dirty="0">
                <a:ln w="38100">
                  <a:solidFill>
                    <a:srgbClr val="000000"/>
                  </a:solidFill>
                </a:ln>
                <a:solidFill>
                  <a:srgbClr val="FF0000"/>
                </a:solidFill>
              </a:rPr>
              <a:t>1</a:t>
            </a:r>
            <a:endParaRPr lang="zh-TW" altLang="en-US" sz="9600" dirty="0">
              <a:ln w="38100">
                <a:solidFill>
                  <a:srgbClr val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76128C3D-7434-46FB-98F6-A98A9926B641}"/>
              </a:ext>
            </a:extLst>
          </p:cNvPr>
          <p:cNvSpPr txBox="1"/>
          <p:nvPr/>
        </p:nvSpPr>
        <p:spPr>
          <a:xfrm flipH="1">
            <a:off x="1778106" y="3646178"/>
            <a:ext cx="8012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600" dirty="0">
                <a:ln w="38100">
                  <a:solidFill>
                    <a:srgbClr val="000000"/>
                  </a:solidFill>
                </a:ln>
                <a:solidFill>
                  <a:srgbClr val="23FD47"/>
                </a:solidFill>
              </a:rPr>
              <a:t>2</a:t>
            </a:r>
            <a:endParaRPr lang="zh-TW" altLang="en-US" sz="9600" dirty="0">
              <a:ln w="38100">
                <a:solidFill>
                  <a:srgbClr val="000000"/>
                </a:solidFill>
              </a:ln>
              <a:solidFill>
                <a:srgbClr val="23FD47"/>
              </a:solidFill>
            </a:endParaRPr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365610BE-FD89-494A-BD04-89A51345150B}"/>
              </a:ext>
            </a:extLst>
          </p:cNvPr>
          <p:cNvSpPr txBox="1"/>
          <p:nvPr/>
        </p:nvSpPr>
        <p:spPr>
          <a:xfrm flipH="1">
            <a:off x="3717448" y="5003635"/>
            <a:ext cx="8012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9600" b="1" dirty="0">
                <a:ln w="57150">
                  <a:solidFill>
                    <a:schemeClr val="bg1"/>
                  </a:solidFill>
                </a:ln>
              </a:rPr>
              <a:t>3</a:t>
            </a:r>
            <a:endParaRPr lang="zh-TW" altLang="en-US" sz="9600" b="1" dirty="0">
              <a:ln w="57150">
                <a:solidFill>
                  <a:schemeClr val="bg1"/>
                </a:solidFill>
              </a:ln>
            </a:endParaRPr>
          </a:p>
        </p:txBody>
      </p:sp>
      <p:sp>
        <p:nvSpPr>
          <p:cNvPr id="36" name="矩形: 圓角 35">
            <a:extLst>
              <a:ext uri="{FF2B5EF4-FFF2-40B4-BE49-F238E27FC236}">
                <a16:creationId xmlns:a16="http://schemas.microsoft.com/office/drawing/2014/main" id="{6CD529EA-E8E6-4FF4-B3EE-7C1375F586BB}"/>
              </a:ext>
            </a:extLst>
          </p:cNvPr>
          <p:cNvSpPr/>
          <p:nvPr/>
        </p:nvSpPr>
        <p:spPr>
          <a:xfrm>
            <a:off x="5284478" y="1562521"/>
            <a:ext cx="3880467" cy="2560524"/>
          </a:xfrm>
          <a:prstGeom prst="roundRect">
            <a:avLst/>
          </a:prstGeom>
          <a:noFill/>
          <a:ln w="57150">
            <a:solidFill>
              <a:srgbClr val="0000FF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23FD47"/>
              </a:solidFill>
            </a:endParaRPr>
          </a:p>
        </p:txBody>
      </p:sp>
      <p:sp>
        <p:nvSpPr>
          <p:cNvPr id="38" name="圖說文字: 折線 37">
            <a:extLst>
              <a:ext uri="{FF2B5EF4-FFF2-40B4-BE49-F238E27FC236}">
                <a16:creationId xmlns:a16="http://schemas.microsoft.com/office/drawing/2014/main" id="{C223EE26-E05E-4A9A-8D55-7F8A4B3D0B16}"/>
              </a:ext>
            </a:extLst>
          </p:cNvPr>
          <p:cNvSpPr/>
          <p:nvPr/>
        </p:nvSpPr>
        <p:spPr>
          <a:xfrm>
            <a:off x="6195028" y="789813"/>
            <a:ext cx="963321" cy="493836"/>
          </a:xfrm>
          <a:prstGeom prst="borderCallout2">
            <a:avLst>
              <a:gd name="adj1" fmla="val 49327"/>
              <a:gd name="adj2" fmla="val -3108"/>
              <a:gd name="adj3" fmla="val 49327"/>
              <a:gd name="adj4" fmla="val -57596"/>
              <a:gd name="adj5" fmla="val 204232"/>
              <a:gd name="adj6" fmla="val -145071"/>
            </a:avLst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zh-TW" altLang="en-US" sz="2400" b="1" dirty="0">
                <a:ln/>
                <a:solidFill>
                  <a:schemeClr val="accent4"/>
                </a:solidFill>
              </a:rPr>
              <a:t>輸出</a:t>
            </a:r>
          </a:p>
        </p:txBody>
      </p:sp>
      <p:sp>
        <p:nvSpPr>
          <p:cNvPr id="39" name="箭號: 左-右雙向 38">
            <a:extLst>
              <a:ext uri="{FF2B5EF4-FFF2-40B4-BE49-F238E27FC236}">
                <a16:creationId xmlns:a16="http://schemas.microsoft.com/office/drawing/2014/main" id="{4D9A3115-DB3E-42C6-A477-5536D8CF0E66}"/>
              </a:ext>
            </a:extLst>
          </p:cNvPr>
          <p:cNvSpPr/>
          <p:nvPr/>
        </p:nvSpPr>
        <p:spPr>
          <a:xfrm>
            <a:off x="4020740" y="4616419"/>
            <a:ext cx="1174459" cy="493836"/>
          </a:xfrm>
          <a:prstGeom prst="leftRightArrow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箭號: 全向 39">
            <a:extLst>
              <a:ext uri="{FF2B5EF4-FFF2-40B4-BE49-F238E27FC236}">
                <a16:creationId xmlns:a16="http://schemas.microsoft.com/office/drawing/2014/main" id="{64EB3C5B-54F4-4531-B7D0-9F2788DA53E6}"/>
              </a:ext>
            </a:extLst>
          </p:cNvPr>
          <p:cNvSpPr/>
          <p:nvPr/>
        </p:nvSpPr>
        <p:spPr>
          <a:xfrm>
            <a:off x="6676688" y="4783867"/>
            <a:ext cx="1039930" cy="1023223"/>
          </a:xfrm>
          <a:prstGeom prst="quadArrow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4" name="圖片 33">
            <a:extLst>
              <a:ext uri="{FF2B5EF4-FFF2-40B4-BE49-F238E27FC236}">
                <a16:creationId xmlns:a16="http://schemas.microsoft.com/office/drawing/2014/main" id="{319B2525-7779-4D47-AC5B-72CBA7AA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02848">
            <a:off x="3493717" y="4038065"/>
            <a:ext cx="4863299" cy="3538051"/>
          </a:xfrm>
          <a:prstGeom prst="rect">
            <a:avLst/>
          </a:prstGeom>
        </p:spPr>
      </p:pic>
      <p:sp>
        <p:nvSpPr>
          <p:cNvPr id="41" name="文字方塊 40">
            <a:extLst>
              <a:ext uri="{FF2B5EF4-FFF2-40B4-BE49-F238E27FC236}">
                <a16:creationId xmlns:a16="http://schemas.microsoft.com/office/drawing/2014/main" id="{318304C2-E222-4739-8911-A8E9DCE7A872}"/>
              </a:ext>
            </a:extLst>
          </p:cNvPr>
          <p:cNvSpPr txBox="1"/>
          <p:nvPr/>
        </p:nvSpPr>
        <p:spPr>
          <a:xfrm>
            <a:off x="6187207" y="261152"/>
            <a:ext cx="595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：儲存工作專案，重新打開就和你現在工作的樣子一樣。</a:t>
            </a: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47EC850F-A09B-408B-B298-1680692A369A}"/>
              </a:ext>
            </a:extLst>
          </p:cNvPr>
          <p:cNvSpPr txBox="1"/>
          <p:nvPr/>
        </p:nvSpPr>
        <p:spPr>
          <a:xfrm>
            <a:off x="7077777" y="938374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：變成影片，就是平常看的影片。</a:t>
            </a:r>
          </a:p>
        </p:txBody>
      </p: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91A2318D-1235-49C1-842C-30E0C2863666}"/>
              </a:ext>
            </a:extLst>
          </p:cNvPr>
          <p:cNvSpPr txBox="1"/>
          <p:nvPr/>
        </p:nvSpPr>
        <p:spPr>
          <a:xfrm>
            <a:off x="9620583" y="4329762"/>
            <a:ext cx="24915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左鍵：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dirty="0"/>
              <a:t>-</a:t>
            </a:r>
            <a:r>
              <a:rPr lang="zh-TW" altLang="en-US" dirty="0"/>
              <a:t>左右箭頭，可以拉長</a:t>
            </a:r>
            <a:r>
              <a:rPr lang="en-US" altLang="zh-TW" dirty="0"/>
              <a:t>/</a:t>
            </a:r>
            <a:r>
              <a:rPr lang="zh-TW" altLang="en-US" dirty="0"/>
              <a:t>縮短影片長度。</a:t>
            </a:r>
          </a:p>
          <a:p>
            <a:r>
              <a:rPr lang="en-US" altLang="zh-TW" dirty="0"/>
              <a:t>-</a:t>
            </a:r>
            <a:r>
              <a:rPr lang="zh-TW" altLang="en-US" dirty="0"/>
              <a:t>十字箭頭，可以搬移軌道位置、影片位置。</a:t>
            </a:r>
            <a:endParaRPr lang="en-US" altLang="zh-TW" dirty="0"/>
          </a:p>
        </p:txBody>
      </p:sp>
      <p:sp>
        <p:nvSpPr>
          <p:cNvPr id="44" name="文字方塊 43">
            <a:extLst>
              <a:ext uri="{FF2B5EF4-FFF2-40B4-BE49-F238E27FC236}">
                <a16:creationId xmlns:a16="http://schemas.microsoft.com/office/drawing/2014/main" id="{E8DE4AC0-C2C6-4A62-BC2B-00DAB8D2154E}"/>
              </a:ext>
            </a:extLst>
          </p:cNvPr>
          <p:cNvSpPr txBox="1"/>
          <p:nvPr/>
        </p:nvSpPr>
        <p:spPr>
          <a:xfrm>
            <a:off x="9620583" y="5919626"/>
            <a:ext cx="25917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按右鍵：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dirty="0"/>
              <a:t>-</a:t>
            </a:r>
            <a:r>
              <a:rPr lang="zh-TW" altLang="en-US" dirty="0"/>
              <a:t>可以增加影片軌</a:t>
            </a:r>
            <a:endParaRPr lang="en-US" altLang="zh-TW" dirty="0"/>
          </a:p>
          <a:p>
            <a:r>
              <a:rPr lang="en-US" altLang="zh-TW" dirty="0"/>
              <a:t>-</a:t>
            </a:r>
            <a:r>
              <a:rPr lang="zh-TW" altLang="en-US" dirty="0"/>
              <a:t>分離影音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5" name="左大括弧 44">
            <a:extLst>
              <a:ext uri="{FF2B5EF4-FFF2-40B4-BE49-F238E27FC236}">
                <a16:creationId xmlns:a16="http://schemas.microsoft.com/office/drawing/2014/main" id="{369A4A72-60F9-4746-87B9-784F3C2D25FF}"/>
              </a:ext>
            </a:extLst>
          </p:cNvPr>
          <p:cNvSpPr/>
          <p:nvPr/>
        </p:nvSpPr>
        <p:spPr>
          <a:xfrm>
            <a:off x="9037919" y="3163918"/>
            <a:ext cx="582664" cy="3209601"/>
          </a:xfrm>
          <a:prstGeom prst="leftBrace">
            <a:avLst>
              <a:gd name="adj1" fmla="val 73724"/>
              <a:gd name="adj2" fmla="val 59208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8703A2EF-2354-44EA-ACF4-612E3C279325}"/>
              </a:ext>
            </a:extLst>
          </p:cNvPr>
          <p:cNvSpPr txBox="1"/>
          <p:nvPr/>
        </p:nvSpPr>
        <p:spPr>
          <a:xfrm>
            <a:off x="9661653" y="3040368"/>
            <a:ext cx="24915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基本原則：</a:t>
            </a:r>
            <a:endParaRPr lang="en-U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dirty="0"/>
              <a:t>-</a:t>
            </a:r>
            <a:r>
              <a:rPr lang="zh-TW" altLang="en-US" dirty="0"/>
              <a:t>和紙張一樣，上軌道會蓋住下軌道。</a:t>
            </a:r>
            <a:endParaRPr lang="en-US" altLang="zh-TW" dirty="0"/>
          </a:p>
          <a:p>
            <a:r>
              <a:rPr lang="en-US" altLang="zh-TW" dirty="0"/>
              <a:t>-</a:t>
            </a:r>
            <a:r>
              <a:rPr lang="zh-TW" altLang="en-US" dirty="0"/>
              <a:t>但聲音會穿透。</a:t>
            </a:r>
          </a:p>
        </p:txBody>
      </p:sp>
    </p:spTree>
    <p:extLst>
      <p:ext uri="{BB962C8B-B14F-4D97-AF65-F5344CB8AC3E}">
        <p14:creationId xmlns:p14="http://schemas.microsoft.com/office/powerpoint/2010/main" val="3663031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8218B9-8775-48E3-A9A1-7DEC04D89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9609" y="2768600"/>
            <a:ext cx="1797418" cy="1320800"/>
          </a:xfrm>
        </p:spPr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下課！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7CC038B-5312-4EB6-9E66-D652E1368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4274" y="3322040"/>
            <a:ext cx="2101415" cy="1779755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9985357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298</TotalTime>
  <Words>678</Words>
  <Application>Microsoft Office PowerPoint</Application>
  <PresentationFormat>寬螢幕</PresentationFormat>
  <Paragraphs>180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Adobe 仿宋 Std R</vt:lpstr>
      <vt:lpstr>微軟正黑體</vt:lpstr>
      <vt:lpstr>Arial</vt:lpstr>
      <vt:lpstr>Trebuchet MS</vt:lpstr>
      <vt:lpstr>Wingdings 3</vt:lpstr>
      <vt:lpstr>多面向</vt:lpstr>
      <vt:lpstr>科普短片研習</vt:lpstr>
      <vt:lpstr>課程安排</vt:lpstr>
      <vt:lpstr>單元A-影片是啥？</vt:lpstr>
      <vt:lpstr>概觀</vt:lpstr>
      <vt:lpstr>單元B-怎麼拍？需要哪些工具？</vt:lpstr>
      <vt:lpstr>PowerPoint 簡報</vt:lpstr>
      <vt:lpstr>單元C-怎麼剪？需要哪些技術？</vt:lpstr>
      <vt:lpstr>PowerPoint 簡報</vt:lpstr>
      <vt:lpstr>下課！</vt:lpstr>
      <vt:lpstr>總結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Yang</dc:creator>
  <cp:lastModifiedBy>Yang</cp:lastModifiedBy>
  <cp:revision>37</cp:revision>
  <dcterms:created xsi:type="dcterms:W3CDTF">2021-11-02T01:16:18Z</dcterms:created>
  <dcterms:modified xsi:type="dcterms:W3CDTF">2021-11-02T14:57:11Z</dcterms:modified>
</cp:coreProperties>
</file>