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347" r:id="rId99"/>
    <p:sldId id="348" r:id="rId100"/>
    <p:sldId id="349" r:id="rId101"/>
    <p:sldId id="350" r:id="rId102"/>
    <p:sldId id="351" r:id="rId103"/>
    <p:sldId id="352" r:id="rId104"/>
    <p:sldId id="353" r:id="rId105"/>
    <p:sldId id="354" r:id="rId106"/>
    <p:sldId id="355" r:id="rId107"/>
    <p:sldId id="356" r:id="rId108"/>
    <p:sldId id="357" r:id="rId109"/>
    <p:sldId id="358" r:id="rId110"/>
    <p:sldId id="359" r:id="rId111"/>
    <p:sldId id="360" r:id="rId112"/>
    <p:sldId id="361" r:id="rId113"/>
    <p:sldId id="362" r:id="rId114"/>
    <p:sldId id="363" r:id="rId115"/>
    <p:sldId id="364" r:id="rId116"/>
    <p:sldId id="365" r:id="rId117"/>
    <p:sldId id="366" r:id="rId118"/>
    <p:sldId id="367" r:id="rId119"/>
    <p:sldId id="368" r:id="rId120"/>
    <p:sldId id="369" r:id="rId121"/>
    <p:sldId id="370" r:id="rId122"/>
    <p:sldId id="371" r:id="rId123"/>
    <p:sldId id="372" r:id="rId124"/>
    <p:sldId id="373" r:id="rId125"/>
    <p:sldId id="374" r:id="rId126"/>
    <p:sldId id="375" r:id="rId127"/>
    <p:sldId id="376" r:id="rId128"/>
    <p:sldId id="377" r:id="rId129"/>
    <p:sldId id="378" r:id="rId130"/>
    <p:sldId id="379" r:id="rId131"/>
    <p:sldId id="380" r:id="rId132"/>
    <p:sldId id="381" r:id="rId133"/>
    <p:sldId id="382" r:id="rId134"/>
    <p:sldId id="383" r:id="rId135"/>
    <p:sldId id="384" r:id="rId136"/>
    <p:sldId id="385" r:id="rId137"/>
    <p:sldId id="386" r:id="rId138"/>
    <p:sldId id="387" r:id="rId139"/>
    <p:sldId id="388" r:id="rId140"/>
    <p:sldId id="389" r:id="rId141"/>
    <p:sldId id="390" r:id="rId142"/>
    <p:sldId id="391" r:id="rId143"/>
    <p:sldId id="392" r:id="rId144"/>
    <p:sldId id="393" r:id="rId145"/>
    <p:sldId id="394" r:id="rId146"/>
    <p:sldId id="395" r:id="rId147"/>
    <p:sldId id="396" r:id="rId148"/>
    <p:sldId id="397" r:id="rId149"/>
    <p:sldId id="398" r:id="rId150"/>
    <p:sldId id="399" r:id="rId151"/>
    <p:sldId id="400" r:id="rId15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DCACA"/>
          </a:solidFill>
        </a:fill>
      </a:tcStyle>
    </a:wholeTbl>
    <a:band2H>
      <a:tcTxStyle b="def" i="def"/>
      <a:tcStyle>
        <a:tcBdr/>
        <a:fill>
          <a:solidFill>
            <a:srgbClr val="EFE6E6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6CECA"/>
          </a:solidFill>
        </a:fill>
      </a:tcStyle>
    </a:wholeTbl>
    <a:band2H>
      <a:tcTxStyle b="def" i="def"/>
      <a:tcStyle>
        <a:tcBdr/>
        <a:fill>
          <a:solidFill>
            <a:srgbClr val="FBE8E6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5">
              <a:lumOff val="17843"/>
            </a:schemeClr>
          </a:solidFill>
        </a:fill>
      </a:tcStyle>
    </a:wholeTbl>
    <a:band2H>
      <a:tcTxStyle b="def" i="def"/>
      <a:tcStyle>
        <a:tcBdr/>
        <a:fill>
          <a:solidFill>
            <a:srgbClr val="EAEAEA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Relationship Id="rId90" Type="http://schemas.openxmlformats.org/officeDocument/2006/relationships/slide" Target="slides/slide83.xml"/><Relationship Id="rId91" Type="http://schemas.openxmlformats.org/officeDocument/2006/relationships/slide" Target="slides/slide84.xml"/><Relationship Id="rId92" Type="http://schemas.openxmlformats.org/officeDocument/2006/relationships/slide" Target="slides/slide85.xml"/><Relationship Id="rId93" Type="http://schemas.openxmlformats.org/officeDocument/2006/relationships/slide" Target="slides/slide86.xml"/><Relationship Id="rId94" Type="http://schemas.openxmlformats.org/officeDocument/2006/relationships/slide" Target="slides/slide87.xml"/><Relationship Id="rId95" Type="http://schemas.openxmlformats.org/officeDocument/2006/relationships/slide" Target="slides/slide88.xml"/><Relationship Id="rId96" Type="http://schemas.openxmlformats.org/officeDocument/2006/relationships/slide" Target="slides/slide89.xml"/><Relationship Id="rId97" Type="http://schemas.openxmlformats.org/officeDocument/2006/relationships/slide" Target="slides/slide90.xml"/><Relationship Id="rId98" Type="http://schemas.openxmlformats.org/officeDocument/2006/relationships/slide" Target="slides/slide91.xml"/><Relationship Id="rId99" Type="http://schemas.openxmlformats.org/officeDocument/2006/relationships/slide" Target="slides/slide92.xml"/><Relationship Id="rId100" Type="http://schemas.openxmlformats.org/officeDocument/2006/relationships/slide" Target="slides/slide93.xml"/><Relationship Id="rId101" Type="http://schemas.openxmlformats.org/officeDocument/2006/relationships/slide" Target="slides/slide94.xml"/><Relationship Id="rId102" Type="http://schemas.openxmlformats.org/officeDocument/2006/relationships/slide" Target="slides/slide95.xml"/><Relationship Id="rId103" Type="http://schemas.openxmlformats.org/officeDocument/2006/relationships/slide" Target="slides/slide96.xml"/><Relationship Id="rId104" Type="http://schemas.openxmlformats.org/officeDocument/2006/relationships/slide" Target="slides/slide97.xml"/><Relationship Id="rId105" Type="http://schemas.openxmlformats.org/officeDocument/2006/relationships/slide" Target="slides/slide98.xml"/><Relationship Id="rId106" Type="http://schemas.openxmlformats.org/officeDocument/2006/relationships/slide" Target="slides/slide99.xml"/><Relationship Id="rId107" Type="http://schemas.openxmlformats.org/officeDocument/2006/relationships/slide" Target="slides/slide100.xml"/><Relationship Id="rId108" Type="http://schemas.openxmlformats.org/officeDocument/2006/relationships/slide" Target="slides/slide101.xml"/><Relationship Id="rId109" Type="http://schemas.openxmlformats.org/officeDocument/2006/relationships/slide" Target="slides/slide102.xml"/><Relationship Id="rId110" Type="http://schemas.openxmlformats.org/officeDocument/2006/relationships/slide" Target="slides/slide103.xml"/><Relationship Id="rId111" Type="http://schemas.openxmlformats.org/officeDocument/2006/relationships/slide" Target="slides/slide104.xml"/><Relationship Id="rId112" Type="http://schemas.openxmlformats.org/officeDocument/2006/relationships/slide" Target="slides/slide105.xml"/><Relationship Id="rId113" Type="http://schemas.openxmlformats.org/officeDocument/2006/relationships/slide" Target="slides/slide106.xml"/><Relationship Id="rId114" Type="http://schemas.openxmlformats.org/officeDocument/2006/relationships/slide" Target="slides/slide107.xml"/><Relationship Id="rId115" Type="http://schemas.openxmlformats.org/officeDocument/2006/relationships/slide" Target="slides/slide108.xml"/><Relationship Id="rId116" Type="http://schemas.openxmlformats.org/officeDocument/2006/relationships/slide" Target="slides/slide109.xml"/><Relationship Id="rId117" Type="http://schemas.openxmlformats.org/officeDocument/2006/relationships/slide" Target="slides/slide110.xml"/><Relationship Id="rId118" Type="http://schemas.openxmlformats.org/officeDocument/2006/relationships/slide" Target="slides/slide111.xml"/><Relationship Id="rId119" Type="http://schemas.openxmlformats.org/officeDocument/2006/relationships/slide" Target="slides/slide112.xml"/><Relationship Id="rId120" Type="http://schemas.openxmlformats.org/officeDocument/2006/relationships/slide" Target="slides/slide113.xml"/><Relationship Id="rId121" Type="http://schemas.openxmlformats.org/officeDocument/2006/relationships/slide" Target="slides/slide114.xml"/><Relationship Id="rId122" Type="http://schemas.openxmlformats.org/officeDocument/2006/relationships/slide" Target="slides/slide115.xml"/><Relationship Id="rId123" Type="http://schemas.openxmlformats.org/officeDocument/2006/relationships/slide" Target="slides/slide116.xml"/><Relationship Id="rId124" Type="http://schemas.openxmlformats.org/officeDocument/2006/relationships/slide" Target="slides/slide117.xml"/><Relationship Id="rId125" Type="http://schemas.openxmlformats.org/officeDocument/2006/relationships/slide" Target="slides/slide118.xml"/><Relationship Id="rId126" Type="http://schemas.openxmlformats.org/officeDocument/2006/relationships/slide" Target="slides/slide119.xml"/><Relationship Id="rId127" Type="http://schemas.openxmlformats.org/officeDocument/2006/relationships/slide" Target="slides/slide120.xml"/><Relationship Id="rId128" Type="http://schemas.openxmlformats.org/officeDocument/2006/relationships/slide" Target="slides/slide121.xml"/><Relationship Id="rId129" Type="http://schemas.openxmlformats.org/officeDocument/2006/relationships/slide" Target="slides/slide122.xml"/><Relationship Id="rId130" Type="http://schemas.openxmlformats.org/officeDocument/2006/relationships/slide" Target="slides/slide123.xml"/><Relationship Id="rId131" Type="http://schemas.openxmlformats.org/officeDocument/2006/relationships/slide" Target="slides/slide124.xml"/><Relationship Id="rId132" Type="http://schemas.openxmlformats.org/officeDocument/2006/relationships/slide" Target="slides/slide125.xml"/><Relationship Id="rId133" Type="http://schemas.openxmlformats.org/officeDocument/2006/relationships/slide" Target="slides/slide126.xml"/><Relationship Id="rId134" Type="http://schemas.openxmlformats.org/officeDocument/2006/relationships/slide" Target="slides/slide127.xml"/><Relationship Id="rId135" Type="http://schemas.openxmlformats.org/officeDocument/2006/relationships/slide" Target="slides/slide128.xml"/><Relationship Id="rId136" Type="http://schemas.openxmlformats.org/officeDocument/2006/relationships/slide" Target="slides/slide129.xml"/><Relationship Id="rId137" Type="http://schemas.openxmlformats.org/officeDocument/2006/relationships/slide" Target="slides/slide130.xml"/><Relationship Id="rId138" Type="http://schemas.openxmlformats.org/officeDocument/2006/relationships/slide" Target="slides/slide131.xml"/><Relationship Id="rId139" Type="http://schemas.openxmlformats.org/officeDocument/2006/relationships/slide" Target="slides/slide132.xml"/><Relationship Id="rId140" Type="http://schemas.openxmlformats.org/officeDocument/2006/relationships/slide" Target="slides/slide133.xml"/><Relationship Id="rId141" Type="http://schemas.openxmlformats.org/officeDocument/2006/relationships/slide" Target="slides/slide134.xml"/><Relationship Id="rId142" Type="http://schemas.openxmlformats.org/officeDocument/2006/relationships/slide" Target="slides/slide135.xml"/><Relationship Id="rId143" Type="http://schemas.openxmlformats.org/officeDocument/2006/relationships/slide" Target="slides/slide136.xml"/><Relationship Id="rId144" Type="http://schemas.openxmlformats.org/officeDocument/2006/relationships/slide" Target="slides/slide137.xml"/><Relationship Id="rId145" Type="http://schemas.openxmlformats.org/officeDocument/2006/relationships/slide" Target="slides/slide138.xml"/><Relationship Id="rId146" Type="http://schemas.openxmlformats.org/officeDocument/2006/relationships/slide" Target="slides/slide139.xml"/><Relationship Id="rId147" Type="http://schemas.openxmlformats.org/officeDocument/2006/relationships/slide" Target="slides/slide140.xml"/><Relationship Id="rId148" Type="http://schemas.openxmlformats.org/officeDocument/2006/relationships/slide" Target="slides/slide141.xml"/><Relationship Id="rId149" Type="http://schemas.openxmlformats.org/officeDocument/2006/relationships/slide" Target="slides/slide142.xml"/><Relationship Id="rId150" Type="http://schemas.openxmlformats.org/officeDocument/2006/relationships/slide" Target="slides/slide143.xml"/><Relationship Id="rId151" Type="http://schemas.openxmlformats.org/officeDocument/2006/relationships/slide" Target="slides/slide144.xml"/><Relationship Id="rId152" Type="http://schemas.openxmlformats.org/officeDocument/2006/relationships/slide" Target="slides/slide14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8" name="Shape 21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"/>
          <p:cNvSpPr/>
          <p:nvPr/>
        </p:nvSpPr>
        <p:spPr>
          <a:xfrm>
            <a:off x="4532555" y="381565"/>
            <a:ext cx="8062977" cy="554709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" name="矩形"/>
          <p:cNvSpPr/>
          <p:nvPr/>
        </p:nvSpPr>
        <p:spPr>
          <a:xfrm>
            <a:off x="382492" y="381565"/>
            <a:ext cx="260097" cy="552797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" name="大標題文字"/>
          <p:cNvSpPr txBox="1"/>
          <p:nvPr>
            <p:ph type="title"/>
          </p:nvPr>
        </p:nvSpPr>
        <p:spPr>
          <a:xfrm>
            <a:off x="4551679" y="5986031"/>
            <a:ext cx="7763867" cy="149146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6500"/>
            </a:lvl1pPr>
          </a:lstStyle>
          <a:p>
            <a:pPr/>
            <a:r>
              <a:t>大標題文字</a:t>
            </a:r>
          </a:p>
        </p:txBody>
      </p:sp>
      <p:sp>
        <p:nvSpPr>
          <p:cNvPr id="15" name="內文層級一…"/>
          <p:cNvSpPr txBox="1"/>
          <p:nvPr>
            <p:ph type="body" sz="quarter" idx="1"/>
          </p:nvPr>
        </p:nvSpPr>
        <p:spPr>
          <a:xfrm>
            <a:off x="4551679" y="7477759"/>
            <a:ext cx="7763867" cy="88432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300"/>
            </a:lvl1pPr>
            <a:lvl2pPr marL="0" indent="650229">
              <a:spcBef>
                <a:spcPts val="0"/>
              </a:spcBef>
              <a:buSzTx/>
              <a:buNone/>
              <a:defRPr sz="2300"/>
            </a:lvl2pPr>
            <a:lvl3pPr marL="0" indent="1300459">
              <a:spcBef>
                <a:spcPts val="0"/>
              </a:spcBef>
              <a:buSzTx/>
              <a:buNone/>
              <a:defRPr sz="2300"/>
            </a:lvl3pPr>
            <a:lvl4pPr marL="0" indent="1950690">
              <a:spcBef>
                <a:spcPts val="0"/>
              </a:spcBef>
              <a:buSzTx/>
              <a:buNone/>
              <a:defRPr sz="2300"/>
            </a:lvl4pPr>
            <a:lvl5pPr marL="0" indent="2600918">
              <a:spcBef>
                <a:spcPts val="0"/>
              </a:spcBef>
              <a:buSzTx/>
              <a:buNone/>
              <a:defRPr sz="23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6" name="幻燈片編號"/>
          <p:cNvSpPr txBox="1"/>
          <p:nvPr>
            <p:ph type="sldNum" sz="quarter" idx="2"/>
          </p:nvPr>
        </p:nvSpPr>
        <p:spPr>
          <a:xfrm>
            <a:off x="12347575" y="9107764"/>
            <a:ext cx="370355" cy="384047"/>
          </a:xfrm>
          <a:prstGeom prst="rect">
            <a:avLst/>
          </a:prstGeom>
        </p:spPr>
        <p:txBody>
          <a:bodyPr/>
          <a:lstStyle>
            <a:lvl1pPr defTabSz="1300459">
              <a:defRPr sz="1600">
                <a:solidFill>
                  <a:srgbClr val="85858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3 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矩形"/>
          <p:cNvSpPr/>
          <p:nvPr/>
        </p:nvSpPr>
        <p:spPr>
          <a:xfrm>
            <a:off x="11589573" y="381564"/>
            <a:ext cx="1021260" cy="2340866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9" name="大標題文字"/>
          <p:cNvSpPr txBox="1"/>
          <p:nvPr>
            <p:ph type="title"/>
          </p:nvPr>
        </p:nvSpPr>
        <p:spPr>
          <a:xfrm>
            <a:off x="650238" y="1300480"/>
            <a:ext cx="10512216" cy="16256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大標題文字</a:t>
            </a:r>
          </a:p>
        </p:txBody>
      </p:sp>
      <p:sp>
        <p:nvSpPr>
          <p:cNvPr id="110" name="內文層級一…"/>
          <p:cNvSpPr txBox="1"/>
          <p:nvPr>
            <p:ph type="body" sz="quarter" idx="1"/>
          </p:nvPr>
        </p:nvSpPr>
        <p:spPr>
          <a:xfrm>
            <a:off x="6090580" y="3149599"/>
            <a:ext cx="5071873" cy="2731008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  <a:lvl2pPr marL="650229" indent="-325114">
              <a:defRPr sz="2600"/>
            </a:lvl2pPr>
            <a:lvl3pPr marL="975345" indent="-325114">
              <a:defRPr sz="2600"/>
            </a:lvl3pPr>
            <a:lvl4pPr marL="1300459" indent="-325115">
              <a:defRPr sz="2600"/>
            </a:lvl4pPr>
            <a:lvl5pPr marL="1625575" indent="-325115">
              <a:defRPr sz="26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11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4 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矩形"/>
          <p:cNvSpPr/>
          <p:nvPr/>
        </p:nvSpPr>
        <p:spPr>
          <a:xfrm>
            <a:off x="11589573" y="381564"/>
            <a:ext cx="1021260" cy="2340866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9" name="大標題文字"/>
          <p:cNvSpPr txBox="1"/>
          <p:nvPr>
            <p:ph type="title"/>
          </p:nvPr>
        </p:nvSpPr>
        <p:spPr>
          <a:xfrm>
            <a:off x="650238" y="1300480"/>
            <a:ext cx="10512216" cy="16256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大標題文字</a:t>
            </a:r>
          </a:p>
        </p:txBody>
      </p:sp>
      <p:sp>
        <p:nvSpPr>
          <p:cNvPr id="120" name="內文層級一…"/>
          <p:cNvSpPr txBox="1"/>
          <p:nvPr>
            <p:ph type="body" sz="quarter" idx="1"/>
          </p:nvPr>
        </p:nvSpPr>
        <p:spPr>
          <a:xfrm>
            <a:off x="6090580" y="3149599"/>
            <a:ext cx="5071873" cy="2731008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  <a:lvl2pPr marL="650229" indent="-325114">
              <a:defRPr sz="2600"/>
            </a:lvl2pPr>
            <a:lvl3pPr marL="975345" indent="-325114">
              <a:defRPr sz="2600"/>
            </a:lvl3pPr>
            <a:lvl4pPr marL="1300459" indent="-325115">
              <a:defRPr sz="2600"/>
            </a:lvl4pPr>
            <a:lvl5pPr marL="1625575" indent="-325115">
              <a:defRPr sz="26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21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矩形"/>
          <p:cNvSpPr/>
          <p:nvPr/>
        </p:nvSpPr>
        <p:spPr>
          <a:xfrm>
            <a:off x="11589573" y="381564"/>
            <a:ext cx="1021260" cy="2340866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9" name="大標題文字"/>
          <p:cNvSpPr txBox="1"/>
          <p:nvPr>
            <p:ph type="title"/>
          </p:nvPr>
        </p:nvSpPr>
        <p:spPr>
          <a:xfrm>
            <a:off x="650238" y="1300480"/>
            <a:ext cx="9256360" cy="16256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大標題文字</a:t>
            </a:r>
          </a:p>
        </p:txBody>
      </p:sp>
      <p:sp>
        <p:nvSpPr>
          <p:cNvPr id="130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大標題文字"/>
          <p:cNvSpPr txBox="1"/>
          <p:nvPr>
            <p:ph type="title"/>
          </p:nvPr>
        </p:nvSpPr>
        <p:spPr>
          <a:xfrm>
            <a:off x="650238" y="1415227"/>
            <a:ext cx="5071873" cy="147260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4000"/>
            </a:lvl1pPr>
          </a:lstStyle>
          <a:p>
            <a:pPr/>
            <a:r>
              <a:t>大標題文字</a:t>
            </a:r>
          </a:p>
        </p:txBody>
      </p:sp>
      <p:sp>
        <p:nvSpPr>
          <p:cNvPr id="145" name="內文層級一…"/>
          <p:cNvSpPr txBox="1"/>
          <p:nvPr>
            <p:ph type="body" sz="half" idx="1"/>
          </p:nvPr>
        </p:nvSpPr>
        <p:spPr>
          <a:xfrm>
            <a:off x="6772695" y="1408854"/>
            <a:ext cx="5071873" cy="7303913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  <a:lvl2pPr marL="650229" indent="-325114">
              <a:defRPr sz="2600"/>
            </a:lvl2pPr>
            <a:lvl3pPr marL="975345" indent="-325114">
              <a:defRPr sz="2600"/>
            </a:lvl3pPr>
            <a:lvl4pPr marL="1300459" indent="-325115">
              <a:defRPr sz="2600"/>
            </a:lvl4pPr>
            <a:lvl5pPr marL="1625575" indent="-325115">
              <a:defRPr sz="26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46" name="矩形"/>
          <p:cNvSpPr/>
          <p:nvPr>
            <p:ph type="body" sz="half" idx="21"/>
          </p:nvPr>
        </p:nvSpPr>
        <p:spPr>
          <a:xfrm>
            <a:off x="650239" y="2926080"/>
            <a:ext cx="5071872" cy="520192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800"/>
              </a:spcBef>
              <a:buSzTx/>
              <a:buNone/>
              <a:defRPr sz="2300"/>
            </a:pPr>
          </a:p>
        </p:txBody>
      </p:sp>
      <p:sp>
        <p:nvSpPr>
          <p:cNvPr id="147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矩形"/>
          <p:cNvSpPr/>
          <p:nvPr/>
        </p:nvSpPr>
        <p:spPr>
          <a:xfrm>
            <a:off x="6751019" y="381565"/>
            <a:ext cx="5852161" cy="80629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5" name="大標題文字"/>
          <p:cNvSpPr txBox="1"/>
          <p:nvPr>
            <p:ph type="title"/>
          </p:nvPr>
        </p:nvSpPr>
        <p:spPr>
          <a:xfrm>
            <a:off x="650238" y="1415227"/>
            <a:ext cx="5071873" cy="147260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4000"/>
            </a:lvl1pPr>
          </a:lstStyle>
          <a:p>
            <a:pPr/>
            <a:r>
              <a:t>大標題文字</a:t>
            </a:r>
          </a:p>
        </p:txBody>
      </p:sp>
      <p:sp>
        <p:nvSpPr>
          <p:cNvPr id="156" name="內文層級一…"/>
          <p:cNvSpPr txBox="1"/>
          <p:nvPr>
            <p:ph type="body" sz="half" idx="1"/>
          </p:nvPr>
        </p:nvSpPr>
        <p:spPr>
          <a:xfrm>
            <a:off x="650238" y="2926081"/>
            <a:ext cx="5071873" cy="520192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800"/>
              </a:spcBef>
              <a:buSzTx/>
              <a:buNone/>
              <a:defRPr sz="2300"/>
            </a:lvl1pPr>
            <a:lvl2pPr marL="0" indent="650229">
              <a:spcBef>
                <a:spcPts val="800"/>
              </a:spcBef>
              <a:buSzTx/>
              <a:buNone/>
              <a:defRPr sz="2300"/>
            </a:lvl2pPr>
            <a:lvl3pPr marL="0" indent="1300459">
              <a:spcBef>
                <a:spcPts val="800"/>
              </a:spcBef>
              <a:buSzTx/>
              <a:buNone/>
              <a:defRPr sz="2300"/>
            </a:lvl3pPr>
            <a:lvl4pPr marL="0" indent="1950690">
              <a:spcBef>
                <a:spcPts val="800"/>
              </a:spcBef>
              <a:buSzTx/>
              <a:buNone/>
              <a:defRPr sz="2300"/>
            </a:lvl4pPr>
            <a:lvl5pPr marL="0" indent="2600918">
              <a:spcBef>
                <a:spcPts val="800"/>
              </a:spcBef>
              <a:buSzTx/>
              <a:buNone/>
              <a:defRPr sz="23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57" name="影像"/>
          <p:cNvSpPr/>
          <p:nvPr>
            <p:ph type="pic" sz="half" idx="21"/>
          </p:nvPr>
        </p:nvSpPr>
        <p:spPr>
          <a:xfrm>
            <a:off x="6770144" y="1408854"/>
            <a:ext cx="5826152" cy="798124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8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標題上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矩形"/>
          <p:cNvSpPr/>
          <p:nvPr/>
        </p:nvSpPr>
        <p:spPr>
          <a:xfrm>
            <a:off x="10263858" y="381564"/>
            <a:ext cx="2331673" cy="517591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6" name="大標題文字"/>
          <p:cNvSpPr txBox="1"/>
          <p:nvPr>
            <p:ph type="title"/>
          </p:nvPr>
        </p:nvSpPr>
        <p:spPr>
          <a:xfrm>
            <a:off x="652498" y="6068907"/>
            <a:ext cx="9211735" cy="806028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4000"/>
            </a:lvl1pPr>
          </a:lstStyle>
          <a:p>
            <a:pPr/>
            <a:r>
              <a:t>大標題文字</a:t>
            </a:r>
          </a:p>
        </p:txBody>
      </p:sp>
      <p:sp>
        <p:nvSpPr>
          <p:cNvPr id="167" name="影像"/>
          <p:cNvSpPr/>
          <p:nvPr>
            <p:ph type="pic" sz="half" idx="21"/>
          </p:nvPr>
        </p:nvSpPr>
        <p:spPr>
          <a:xfrm>
            <a:off x="383821" y="381565"/>
            <a:ext cx="9753601" cy="517591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68" name="內文層級一…"/>
          <p:cNvSpPr txBox="1"/>
          <p:nvPr>
            <p:ph type="body" sz="quarter" idx="1"/>
          </p:nvPr>
        </p:nvSpPr>
        <p:spPr>
          <a:xfrm>
            <a:off x="652498" y="6884895"/>
            <a:ext cx="9209476" cy="185496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300"/>
            </a:lvl1pPr>
            <a:lvl2pPr marL="0" indent="650229">
              <a:spcBef>
                <a:spcPts val="0"/>
              </a:spcBef>
              <a:buSzTx/>
              <a:buNone/>
              <a:defRPr sz="2300"/>
            </a:lvl2pPr>
            <a:lvl3pPr marL="0" indent="1300459">
              <a:spcBef>
                <a:spcPts val="0"/>
              </a:spcBef>
              <a:buSzTx/>
              <a:buNone/>
              <a:defRPr sz="2300"/>
            </a:lvl3pPr>
            <a:lvl4pPr marL="0" indent="1950690">
              <a:spcBef>
                <a:spcPts val="0"/>
              </a:spcBef>
              <a:buSzTx/>
              <a:buNone/>
              <a:defRPr sz="2300"/>
            </a:lvl4pPr>
            <a:lvl5pPr marL="0" indent="2600918">
              <a:spcBef>
                <a:spcPts val="0"/>
              </a:spcBef>
              <a:buSzTx/>
              <a:buNone/>
              <a:defRPr sz="23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69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4 張含標題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矩形"/>
          <p:cNvSpPr/>
          <p:nvPr/>
        </p:nvSpPr>
        <p:spPr>
          <a:xfrm>
            <a:off x="11570448" y="381564"/>
            <a:ext cx="1025083" cy="517591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77" name="大標題文字"/>
          <p:cNvSpPr txBox="1"/>
          <p:nvPr>
            <p:ph type="title"/>
          </p:nvPr>
        </p:nvSpPr>
        <p:spPr>
          <a:xfrm>
            <a:off x="652498" y="6068907"/>
            <a:ext cx="9211735" cy="806028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4000"/>
            </a:lvl1pPr>
          </a:lstStyle>
          <a:p>
            <a:pPr/>
            <a:r>
              <a:t>大標題文字</a:t>
            </a:r>
          </a:p>
        </p:txBody>
      </p:sp>
      <p:sp>
        <p:nvSpPr>
          <p:cNvPr id="178" name="影像"/>
          <p:cNvSpPr/>
          <p:nvPr>
            <p:ph type="pic" sz="quarter" idx="21"/>
          </p:nvPr>
        </p:nvSpPr>
        <p:spPr>
          <a:xfrm>
            <a:off x="383821" y="381565"/>
            <a:ext cx="4276234" cy="517591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79" name="內文層級一…"/>
          <p:cNvSpPr txBox="1"/>
          <p:nvPr>
            <p:ph type="body" sz="quarter" idx="1"/>
          </p:nvPr>
        </p:nvSpPr>
        <p:spPr>
          <a:xfrm>
            <a:off x="652498" y="6884895"/>
            <a:ext cx="9209476" cy="185496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300"/>
            </a:lvl1pPr>
            <a:lvl2pPr marL="0" indent="650229">
              <a:spcBef>
                <a:spcPts val="0"/>
              </a:spcBef>
              <a:buSzTx/>
              <a:buNone/>
              <a:defRPr sz="2300"/>
            </a:lvl2pPr>
            <a:lvl3pPr marL="0" indent="1300459">
              <a:spcBef>
                <a:spcPts val="0"/>
              </a:spcBef>
              <a:buSzTx/>
              <a:buNone/>
              <a:defRPr sz="2300"/>
            </a:lvl3pPr>
            <a:lvl4pPr marL="0" indent="1950690">
              <a:spcBef>
                <a:spcPts val="0"/>
              </a:spcBef>
              <a:buSzTx/>
              <a:buNone/>
              <a:defRPr sz="2300"/>
            </a:lvl4pPr>
            <a:lvl5pPr marL="0" indent="2600918">
              <a:spcBef>
                <a:spcPts val="0"/>
              </a:spcBef>
              <a:buSzTx/>
              <a:buNone/>
              <a:defRPr sz="23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80" name="影像"/>
          <p:cNvSpPr/>
          <p:nvPr>
            <p:ph type="pic" sz="quarter" idx="22"/>
          </p:nvPr>
        </p:nvSpPr>
        <p:spPr>
          <a:xfrm>
            <a:off x="4768427" y="381566"/>
            <a:ext cx="6687272" cy="252539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81" name="影像"/>
          <p:cNvSpPr/>
          <p:nvPr>
            <p:ph type="pic" sz="quarter" idx="23"/>
          </p:nvPr>
        </p:nvSpPr>
        <p:spPr>
          <a:xfrm>
            <a:off x="4768425" y="3032086"/>
            <a:ext cx="3277212" cy="252539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82" name="影像"/>
          <p:cNvSpPr/>
          <p:nvPr>
            <p:ph type="pic" sz="quarter" idx="24"/>
          </p:nvPr>
        </p:nvSpPr>
        <p:spPr>
          <a:xfrm>
            <a:off x="8178489" y="3032086"/>
            <a:ext cx="3277211" cy="252539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83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正方形"/>
          <p:cNvSpPr/>
          <p:nvPr/>
        </p:nvSpPr>
        <p:spPr>
          <a:xfrm>
            <a:off x="10257217" y="381564"/>
            <a:ext cx="2340865" cy="2340866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91" name="大標題文字"/>
          <p:cNvSpPr txBox="1"/>
          <p:nvPr>
            <p:ph type="title"/>
          </p:nvPr>
        </p:nvSpPr>
        <p:spPr>
          <a:xfrm>
            <a:off x="650238" y="1300480"/>
            <a:ext cx="9256360" cy="16256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大標題文字</a:t>
            </a:r>
          </a:p>
        </p:txBody>
      </p:sp>
      <p:sp>
        <p:nvSpPr>
          <p:cNvPr id="192" name="內文層級一…"/>
          <p:cNvSpPr txBox="1"/>
          <p:nvPr>
            <p:ph type="body" idx="1"/>
          </p:nvPr>
        </p:nvSpPr>
        <p:spPr>
          <a:xfrm>
            <a:off x="650238" y="3142827"/>
            <a:ext cx="9256360" cy="5569939"/>
          </a:xfrm>
          <a:prstGeom prst="rect">
            <a:avLst/>
          </a:prstGeom>
        </p:spPr>
        <p:txBody>
          <a:bodyPr/>
          <a:lstStyle/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93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大標題文字"/>
          <p:cNvSpPr txBox="1"/>
          <p:nvPr>
            <p:ph type="title"/>
          </p:nvPr>
        </p:nvSpPr>
        <p:spPr>
          <a:xfrm>
            <a:off x="10728959" y="1472604"/>
            <a:ext cx="1880598" cy="7240162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/>
          <a:p>
            <a:pPr/>
            <a:r>
              <a:t>大標題文字</a:t>
            </a:r>
          </a:p>
        </p:txBody>
      </p:sp>
      <p:sp>
        <p:nvSpPr>
          <p:cNvPr id="201" name="內文層級一…"/>
          <p:cNvSpPr txBox="1"/>
          <p:nvPr>
            <p:ph type="body" idx="1"/>
          </p:nvPr>
        </p:nvSpPr>
        <p:spPr>
          <a:xfrm>
            <a:off x="650240" y="1472604"/>
            <a:ext cx="8561493" cy="7267255"/>
          </a:xfrm>
          <a:prstGeom prst="rect">
            <a:avLst/>
          </a:prstGeom>
        </p:spPr>
        <p:txBody>
          <a:bodyPr/>
          <a:lstStyle/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202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"/>
          <p:cNvSpPr/>
          <p:nvPr/>
        </p:nvSpPr>
        <p:spPr>
          <a:xfrm>
            <a:off x="10257217" y="381564"/>
            <a:ext cx="2340865" cy="2340866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4" name="大標題文字"/>
          <p:cNvSpPr txBox="1"/>
          <p:nvPr>
            <p:ph type="title"/>
          </p:nvPr>
        </p:nvSpPr>
        <p:spPr>
          <a:xfrm>
            <a:off x="650238" y="1300480"/>
            <a:ext cx="9256360" cy="16256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大標題文字</a:t>
            </a:r>
          </a:p>
        </p:txBody>
      </p:sp>
      <p:sp>
        <p:nvSpPr>
          <p:cNvPr id="25" name="內文層級一…"/>
          <p:cNvSpPr txBox="1"/>
          <p:nvPr>
            <p:ph type="body" idx="1"/>
          </p:nvPr>
        </p:nvSpPr>
        <p:spPr>
          <a:xfrm>
            <a:off x="650238" y="3142827"/>
            <a:ext cx="9256360" cy="5569939"/>
          </a:xfrm>
          <a:prstGeom prst="rect">
            <a:avLst/>
          </a:prstGeom>
        </p:spPr>
        <p:txBody>
          <a:bodyPr/>
          <a:lstStyle/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26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大標題與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大標題文字"/>
          <p:cNvSpPr txBox="1"/>
          <p:nvPr>
            <p:ph type="title"/>
          </p:nvPr>
        </p:nvSpPr>
        <p:spPr>
          <a:xfrm>
            <a:off x="650238" y="1300480"/>
            <a:ext cx="9256360" cy="16256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大標題文字</a:t>
            </a:r>
          </a:p>
        </p:txBody>
      </p:sp>
      <p:sp>
        <p:nvSpPr>
          <p:cNvPr id="210" name="內文層級一…"/>
          <p:cNvSpPr txBox="1"/>
          <p:nvPr>
            <p:ph type="body" idx="1"/>
          </p:nvPr>
        </p:nvSpPr>
        <p:spPr>
          <a:xfrm>
            <a:off x="650238" y="3142827"/>
            <a:ext cx="9256360" cy="5569939"/>
          </a:xfrm>
          <a:prstGeom prst="rect">
            <a:avLst/>
          </a:prstGeom>
        </p:spPr>
        <p:txBody>
          <a:bodyPr/>
          <a:lstStyle>
            <a:lvl1pPr marL="525779" indent="-525779">
              <a:lnSpc>
                <a:spcPct val="120000"/>
              </a:lnSpc>
              <a:spcBef>
                <a:spcPts val="4600"/>
              </a:spcBef>
              <a:buSzPct val="250000"/>
              <a:buChar char="‣"/>
              <a:defRPr sz="4600"/>
            </a:lvl1pPr>
            <a:lvl2pPr marL="1114425" indent="-657225">
              <a:lnSpc>
                <a:spcPct val="120000"/>
              </a:lnSpc>
              <a:spcBef>
                <a:spcPts val="4600"/>
              </a:spcBef>
              <a:buSzPct val="200000"/>
              <a:buChar char="‣"/>
              <a:defRPr sz="4600"/>
            </a:lvl2pPr>
            <a:lvl3pPr marL="1665514" indent="-751114">
              <a:lnSpc>
                <a:spcPct val="120000"/>
              </a:lnSpc>
              <a:spcBef>
                <a:spcPts val="4600"/>
              </a:spcBef>
              <a:buChar char="‣"/>
              <a:defRPr sz="4600"/>
            </a:lvl3pPr>
            <a:lvl4pPr marL="2122714" indent="-751114">
              <a:lnSpc>
                <a:spcPct val="120000"/>
              </a:lnSpc>
              <a:spcBef>
                <a:spcPts val="4600"/>
              </a:spcBef>
              <a:buChar char="‣"/>
              <a:defRPr sz="4600"/>
            </a:lvl4pPr>
            <a:lvl5pPr marL="2579914" indent="-751114">
              <a:lnSpc>
                <a:spcPct val="120000"/>
              </a:lnSpc>
              <a:spcBef>
                <a:spcPts val="4600"/>
              </a:spcBef>
              <a:buChar char="‣"/>
              <a:defRPr sz="46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211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標題投影片含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"/>
          <p:cNvSpPr/>
          <p:nvPr/>
        </p:nvSpPr>
        <p:spPr>
          <a:xfrm>
            <a:off x="4532555" y="381565"/>
            <a:ext cx="8062977" cy="364134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4" name="大標題文字"/>
          <p:cNvSpPr txBox="1"/>
          <p:nvPr>
            <p:ph type="title"/>
          </p:nvPr>
        </p:nvSpPr>
        <p:spPr>
          <a:xfrm>
            <a:off x="4551679" y="5933440"/>
            <a:ext cx="7762375" cy="154432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6500"/>
            </a:lvl1pPr>
          </a:lstStyle>
          <a:p>
            <a:pPr/>
            <a:r>
              <a:t>大標題文字</a:t>
            </a:r>
          </a:p>
        </p:txBody>
      </p:sp>
      <p:sp>
        <p:nvSpPr>
          <p:cNvPr id="35" name="內文層級一…"/>
          <p:cNvSpPr txBox="1"/>
          <p:nvPr>
            <p:ph type="body" sz="quarter" idx="1"/>
          </p:nvPr>
        </p:nvSpPr>
        <p:spPr>
          <a:xfrm>
            <a:off x="4551681" y="7477759"/>
            <a:ext cx="7762373" cy="87973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300"/>
            </a:lvl1pPr>
            <a:lvl2pPr marL="0" indent="650229">
              <a:spcBef>
                <a:spcPts val="0"/>
              </a:spcBef>
              <a:buSzTx/>
              <a:buNone/>
              <a:defRPr sz="2300"/>
            </a:lvl2pPr>
            <a:lvl3pPr marL="0" indent="1300459">
              <a:spcBef>
                <a:spcPts val="0"/>
              </a:spcBef>
              <a:buSzTx/>
              <a:buNone/>
              <a:defRPr sz="2300"/>
            </a:lvl3pPr>
            <a:lvl4pPr marL="0" indent="1950690">
              <a:spcBef>
                <a:spcPts val="0"/>
              </a:spcBef>
              <a:buSzTx/>
              <a:buNone/>
              <a:defRPr sz="2300"/>
            </a:lvl4pPr>
            <a:lvl5pPr marL="0" indent="2600918">
              <a:spcBef>
                <a:spcPts val="0"/>
              </a:spcBef>
              <a:buSzTx/>
              <a:buNone/>
              <a:defRPr sz="23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36" name="影像"/>
          <p:cNvSpPr/>
          <p:nvPr>
            <p:ph type="pic" sz="quarter" idx="21"/>
          </p:nvPr>
        </p:nvSpPr>
        <p:spPr>
          <a:xfrm>
            <a:off x="4551681" y="4092688"/>
            <a:ext cx="8031100" cy="182067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7" name="矩形"/>
          <p:cNvSpPr/>
          <p:nvPr/>
        </p:nvSpPr>
        <p:spPr>
          <a:xfrm>
            <a:off x="382492" y="381565"/>
            <a:ext cx="260097" cy="552797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8" name="幻燈片編號"/>
          <p:cNvSpPr txBox="1"/>
          <p:nvPr>
            <p:ph type="sldNum" sz="quarter" idx="2"/>
          </p:nvPr>
        </p:nvSpPr>
        <p:spPr>
          <a:xfrm>
            <a:off x="12360324" y="9107764"/>
            <a:ext cx="370355" cy="384047"/>
          </a:xfrm>
          <a:prstGeom prst="rect">
            <a:avLst/>
          </a:prstGeom>
        </p:spPr>
        <p:txBody>
          <a:bodyPr/>
          <a:lstStyle>
            <a:lvl1pPr defTabSz="1300459">
              <a:defRPr sz="1600">
                <a:solidFill>
                  <a:srgbClr val="85858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標題、物件和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正方形"/>
          <p:cNvSpPr/>
          <p:nvPr/>
        </p:nvSpPr>
        <p:spPr>
          <a:xfrm>
            <a:off x="383821" y="381564"/>
            <a:ext cx="2340866" cy="2340866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6" name="大標題文字"/>
          <p:cNvSpPr txBox="1"/>
          <p:nvPr>
            <p:ph type="title"/>
          </p:nvPr>
        </p:nvSpPr>
        <p:spPr>
          <a:xfrm>
            <a:off x="3098202" y="1300480"/>
            <a:ext cx="9256360" cy="16256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大標題文字</a:t>
            </a:r>
          </a:p>
        </p:txBody>
      </p:sp>
      <p:sp>
        <p:nvSpPr>
          <p:cNvPr id="47" name="內文層級一…"/>
          <p:cNvSpPr txBox="1"/>
          <p:nvPr>
            <p:ph type="body" idx="1"/>
          </p:nvPr>
        </p:nvSpPr>
        <p:spPr>
          <a:xfrm>
            <a:off x="3098202" y="3142827"/>
            <a:ext cx="9256360" cy="5569939"/>
          </a:xfrm>
          <a:prstGeom prst="rect">
            <a:avLst/>
          </a:prstGeom>
        </p:spPr>
        <p:txBody>
          <a:bodyPr/>
          <a:lstStyle>
            <a:lvl1pPr marL="441227" indent="-441227">
              <a:buClr>
                <a:srgbClr val="B51A00"/>
              </a:buClr>
              <a:buSzPct val="250000"/>
              <a:buChar char="‣"/>
              <a:defRPr sz="3800"/>
            </a:lvl1pPr>
            <a:lvl2pPr marL="942975" indent="-485775">
              <a:buClr>
                <a:srgbClr val="B51A00"/>
              </a:buClr>
              <a:buSzPct val="200000"/>
              <a:buChar char="‣"/>
              <a:defRPr sz="3400"/>
            </a:lvl2pPr>
            <a:lvl3pPr>
              <a:buChar char="‣"/>
            </a:lvl3pPr>
            <a:lvl4pPr>
              <a:buChar char="‣"/>
            </a:lvl4pPr>
            <a:lvl5pPr>
              <a:buChar char="‣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8" name="影像"/>
          <p:cNvSpPr/>
          <p:nvPr>
            <p:ph type="pic" sz="quarter" idx="21"/>
          </p:nvPr>
        </p:nvSpPr>
        <p:spPr>
          <a:xfrm>
            <a:off x="383821" y="2811333"/>
            <a:ext cx="2340866" cy="657889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49" name="幻燈片編號"/>
          <p:cNvSpPr txBox="1"/>
          <p:nvPr>
            <p:ph type="sldNum" sz="quarter" idx="2"/>
          </p:nvPr>
        </p:nvSpPr>
        <p:spPr>
          <a:xfrm>
            <a:off x="608370" y="466767"/>
            <a:ext cx="583738" cy="61264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矩形"/>
          <p:cNvSpPr/>
          <p:nvPr/>
        </p:nvSpPr>
        <p:spPr>
          <a:xfrm>
            <a:off x="11034955" y="381565"/>
            <a:ext cx="1563127" cy="903111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7" name="大標題文字"/>
          <p:cNvSpPr txBox="1"/>
          <p:nvPr>
            <p:ph type="title"/>
          </p:nvPr>
        </p:nvSpPr>
        <p:spPr>
          <a:xfrm>
            <a:off x="3142827" y="4876800"/>
            <a:ext cx="7063391" cy="1988969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r">
              <a:defRPr sz="6500"/>
            </a:lvl1pPr>
          </a:lstStyle>
          <a:p>
            <a:pPr/>
            <a:r>
              <a:t>大標題文字</a:t>
            </a:r>
          </a:p>
        </p:txBody>
      </p:sp>
      <p:sp>
        <p:nvSpPr>
          <p:cNvPr id="58" name="內文層級一…"/>
          <p:cNvSpPr txBox="1"/>
          <p:nvPr>
            <p:ph type="body" sz="quarter" idx="1"/>
          </p:nvPr>
        </p:nvSpPr>
        <p:spPr>
          <a:xfrm>
            <a:off x="3142827" y="6861388"/>
            <a:ext cx="7063391" cy="1878472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buSzTx/>
              <a:buNone/>
              <a:defRPr sz="2300"/>
            </a:lvl1pPr>
            <a:lvl2pPr marL="0" indent="650229" algn="r">
              <a:spcBef>
                <a:spcPts val="0"/>
              </a:spcBef>
              <a:buSzTx/>
              <a:buNone/>
              <a:defRPr sz="2300"/>
            </a:lvl2pPr>
            <a:lvl3pPr marL="0" indent="1300459" algn="r">
              <a:spcBef>
                <a:spcPts val="0"/>
              </a:spcBef>
              <a:buSzTx/>
              <a:buNone/>
              <a:defRPr sz="2300"/>
            </a:lvl3pPr>
            <a:lvl4pPr marL="0" indent="1950690" algn="r">
              <a:spcBef>
                <a:spcPts val="0"/>
              </a:spcBef>
              <a:buSzTx/>
              <a:buNone/>
              <a:defRPr sz="2300"/>
            </a:lvl4pPr>
            <a:lvl5pPr marL="0" indent="2600918" algn="r">
              <a:spcBef>
                <a:spcPts val="0"/>
              </a:spcBef>
              <a:buSzTx/>
              <a:buNone/>
              <a:defRPr sz="23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59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含圖片的區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矩形"/>
          <p:cNvSpPr/>
          <p:nvPr/>
        </p:nvSpPr>
        <p:spPr>
          <a:xfrm>
            <a:off x="383822" y="6789270"/>
            <a:ext cx="4226560" cy="262340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7" name="大標題文字"/>
          <p:cNvSpPr txBox="1"/>
          <p:nvPr>
            <p:ph type="title"/>
          </p:nvPr>
        </p:nvSpPr>
        <p:spPr>
          <a:xfrm>
            <a:off x="5291170" y="4876801"/>
            <a:ext cx="7063390" cy="198897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r">
              <a:defRPr sz="6500"/>
            </a:lvl1pPr>
          </a:lstStyle>
          <a:p>
            <a:pPr/>
            <a:r>
              <a:t>大標題文字</a:t>
            </a:r>
          </a:p>
        </p:txBody>
      </p:sp>
      <p:sp>
        <p:nvSpPr>
          <p:cNvPr id="68" name="內文層級一…"/>
          <p:cNvSpPr txBox="1"/>
          <p:nvPr>
            <p:ph type="body" sz="quarter" idx="1"/>
          </p:nvPr>
        </p:nvSpPr>
        <p:spPr>
          <a:xfrm>
            <a:off x="5291170" y="6861388"/>
            <a:ext cx="7063390" cy="1878472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buSzTx/>
              <a:buNone/>
              <a:defRPr sz="2300"/>
            </a:lvl1pPr>
            <a:lvl2pPr marL="0" indent="650229" algn="r">
              <a:spcBef>
                <a:spcPts val="0"/>
              </a:spcBef>
              <a:buSzTx/>
              <a:buNone/>
              <a:defRPr sz="2300"/>
            </a:lvl2pPr>
            <a:lvl3pPr marL="0" indent="1300459" algn="r">
              <a:spcBef>
                <a:spcPts val="0"/>
              </a:spcBef>
              <a:buSzTx/>
              <a:buNone/>
              <a:defRPr sz="2300"/>
            </a:lvl3pPr>
            <a:lvl4pPr marL="0" indent="1950690" algn="r">
              <a:spcBef>
                <a:spcPts val="0"/>
              </a:spcBef>
              <a:buSzTx/>
              <a:buNone/>
              <a:defRPr sz="2300"/>
            </a:lvl4pPr>
            <a:lvl5pPr marL="0" indent="2600918" algn="r">
              <a:spcBef>
                <a:spcPts val="0"/>
              </a:spcBef>
              <a:buSzTx/>
              <a:buNone/>
              <a:defRPr sz="23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69" name="影像"/>
          <p:cNvSpPr/>
          <p:nvPr>
            <p:ph type="pic" sz="half" idx="21"/>
          </p:nvPr>
        </p:nvSpPr>
        <p:spPr>
          <a:xfrm>
            <a:off x="383821" y="381565"/>
            <a:ext cx="4226560" cy="631274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70" name="幻燈片編號"/>
          <p:cNvSpPr txBox="1"/>
          <p:nvPr>
            <p:ph type="sldNum" sz="quarter" idx="2"/>
          </p:nvPr>
        </p:nvSpPr>
        <p:spPr>
          <a:xfrm>
            <a:off x="636129" y="8635939"/>
            <a:ext cx="583738" cy="61264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矩形"/>
          <p:cNvSpPr/>
          <p:nvPr/>
        </p:nvSpPr>
        <p:spPr>
          <a:xfrm>
            <a:off x="11589573" y="381564"/>
            <a:ext cx="1021260" cy="2340866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8" name="大標題文字"/>
          <p:cNvSpPr txBox="1"/>
          <p:nvPr>
            <p:ph type="title"/>
          </p:nvPr>
        </p:nvSpPr>
        <p:spPr>
          <a:xfrm>
            <a:off x="650238" y="1300480"/>
            <a:ext cx="10512216" cy="16256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大標題文字</a:t>
            </a:r>
          </a:p>
        </p:txBody>
      </p:sp>
      <p:sp>
        <p:nvSpPr>
          <p:cNvPr id="79" name="內文層級一…"/>
          <p:cNvSpPr txBox="1"/>
          <p:nvPr>
            <p:ph type="body" sz="half" idx="1"/>
          </p:nvPr>
        </p:nvSpPr>
        <p:spPr>
          <a:xfrm>
            <a:off x="650240" y="3149600"/>
            <a:ext cx="5071872" cy="5563165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  <a:lvl2pPr marL="650229" indent="-325114">
              <a:defRPr sz="2600"/>
            </a:lvl2pPr>
            <a:lvl3pPr marL="975345" indent="-325114">
              <a:defRPr sz="2600"/>
            </a:lvl3pPr>
            <a:lvl4pPr marL="1300459" indent="-325115">
              <a:defRPr sz="2600"/>
            </a:lvl4pPr>
            <a:lvl5pPr marL="1625575" indent="-325115">
              <a:defRPr sz="26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80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矩形"/>
          <p:cNvSpPr/>
          <p:nvPr/>
        </p:nvSpPr>
        <p:spPr>
          <a:xfrm>
            <a:off x="11589573" y="381564"/>
            <a:ext cx="1021260" cy="2340866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8" name="大標題文字"/>
          <p:cNvSpPr txBox="1"/>
          <p:nvPr>
            <p:ph type="title"/>
          </p:nvPr>
        </p:nvSpPr>
        <p:spPr>
          <a:xfrm>
            <a:off x="650238" y="1300480"/>
            <a:ext cx="10507879" cy="16256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大標題文字</a:t>
            </a:r>
          </a:p>
        </p:txBody>
      </p:sp>
      <p:sp>
        <p:nvSpPr>
          <p:cNvPr id="89" name="內文層級一…"/>
          <p:cNvSpPr txBox="1"/>
          <p:nvPr>
            <p:ph type="body" sz="quarter" idx="1"/>
          </p:nvPr>
        </p:nvSpPr>
        <p:spPr>
          <a:xfrm>
            <a:off x="650240" y="2921431"/>
            <a:ext cx="5071872" cy="909885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SzTx/>
              <a:buNone/>
              <a:defRPr b="1">
                <a:solidFill>
                  <a:schemeClr val="accent1"/>
                </a:solidFill>
              </a:defRPr>
            </a:lvl1pPr>
            <a:lvl2pPr marL="0" indent="650229" algn="ctr">
              <a:spcBef>
                <a:spcPts val="0"/>
              </a:spcBef>
              <a:buSzTx/>
              <a:buNone/>
              <a:defRPr b="1">
                <a:solidFill>
                  <a:schemeClr val="accent1"/>
                </a:solidFill>
              </a:defRPr>
            </a:lvl2pPr>
            <a:lvl3pPr marL="0" indent="1300459" algn="ctr">
              <a:spcBef>
                <a:spcPts val="0"/>
              </a:spcBef>
              <a:buSzTx/>
              <a:buNone/>
              <a:defRPr b="1">
                <a:solidFill>
                  <a:schemeClr val="accent1"/>
                </a:solidFill>
              </a:defRPr>
            </a:lvl3pPr>
            <a:lvl4pPr marL="0" indent="1950690" algn="ctr">
              <a:spcBef>
                <a:spcPts val="0"/>
              </a:spcBef>
              <a:buSzTx/>
              <a:buNone/>
              <a:defRPr b="1">
                <a:solidFill>
                  <a:schemeClr val="accent1"/>
                </a:solidFill>
              </a:defRPr>
            </a:lvl4pPr>
            <a:lvl5pPr marL="0" indent="2600918" algn="ctr">
              <a:spcBef>
                <a:spcPts val="0"/>
              </a:spcBef>
              <a:buSzTx/>
              <a:buNone/>
              <a:defRPr b="1">
                <a:solidFill>
                  <a:schemeClr val="accent1"/>
                </a:solidFill>
              </a:defRPr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90" name="矩形"/>
          <p:cNvSpPr/>
          <p:nvPr>
            <p:ph type="body" sz="quarter" idx="21"/>
          </p:nvPr>
        </p:nvSpPr>
        <p:spPr>
          <a:xfrm>
            <a:off x="6086245" y="2921431"/>
            <a:ext cx="5071872" cy="909885"/>
          </a:xfrm>
          <a:prstGeom prst="rect">
            <a:avLst/>
          </a:prstGeom>
        </p:spPr>
        <p:txBody>
          <a:bodyPr anchor="b"/>
          <a:lstStyle/>
          <a:p>
            <a:pPr marL="0" indent="0" algn="ctr">
              <a:spcBef>
                <a:spcPts val="0"/>
              </a:spcBef>
              <a:buSzTx/>
              <a:buNone/>
              <a:defRPr b="1">
                <a:solidFill>
                  <a:schemeClr val="accent1"/>
                </a:solidFill>
              </a:defRPr>
            </a:pPr>
          </a:p>
        </p:txBody>
      </p:sp>
      <p:sp>
        <p:nvSpPr>
          <p:cNvPr id="91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兩項物件，上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矩形"/>
          <p:cNvSpPr/>
          <p:nvPr/>
        </p:nvSpPr>
        <p:spPr>
          <a:xfrm>
            <a:off x="11589573" y="381564"/>
            <a:ext cx="1021260" cy="2340866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9" name="大標題文字"/>
          <p:cNvSpPr txBox="1"/>
          <p:nvPr>
            <p:ph type="title"/>
          </p:nvPr>
        </p:nvSpPr>
        <p:spPr>
          <a:xfrm>
            <a:off x="650238" y="1300480"/>
            <a:ext cx="10512216" cy="16256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大標題文字</a:t>
            </a:r>
          </a:p>
        </p:txBody>
      </p:sp>
      <p:sp>
        <p:nvSpPr>
          <p:cNvPr id="100" name="內文層級一…"/>
          <p:cNvSpPr txBox="1"/>
          <p:nvPr>
            <p:ph type="body" idx="1"/>
          </p:nvPr>
        </p:nvSpPr>
        <p:spPr>
          <a:xfrm>
            <a:off x="650238" y="3149599"/>
            <a:ext cx="10518988" cy="5535084"/>
          </a:xfrm>
          <a:prstGeom prst="rect">
            <a:avLst/>
          </a:prstGeom>
        </p:spPr>
        <p:txBody>
          <a:bodyPr/>
          <a:lstStyle>
            <a:lvl1pPr marL="475168" indent="-475168">
              <a:buClr>
                <a:srgbClr val="B51A00"/>
              </a:buClr>
              <a:buSzPct val="200000"/>
              <a:buChar char="‣"/>
              <a:defRPr sz="3800"/>
            </a:lvl1pPr>
            <a:lvl2pPr marL="750265" indent="-425150">
              <a:buClr>
                <a:srgbClr val="B51A00"/>
              </a:buClr>
              <a:buSzPct val="200000"/>
              <a:buChar char="‣"/>
              <a:defRPr sz="3400"/>
            </a:lvl2pPr>
            <a:lvl3pPr marL="975345" indent="-325114">
              <a:buClr>
                <a:srgbClr val="B51A00"/>
              </a:buClr>
              <a:buChar char="‣"/>
              <a:defRPr sz="2600"/>
            </a:lvl3pPr>
            <a:lvl4pPr marL="1300459" indent="-325115">
              <a:buClr>
                <a:srgbClr val="B51A00"/>
              </a:buClr>
              <a:buChar char="‣"/>
              <a:defRPr sz="2600"/>
            </a:lvl4pPr>
            <a:lvl5pPr marL="1625575" indent="-325115">
              <a:buClr>
                <a:srgbClr val="B51A00"/>
              </a:buClr>
              <a:buChar char="‣"/>
              <a:defRPr sz="26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01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"/>
          <p:cNvSpPr/>
          <p:nvPr/>
        </p:nvSpPr>
        <p:spPr>
          <a:xfrm>
            <a:off x="11589573" y="381565"/>
            <a:ext cx="1021260" cy="80629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" name="大標題文字"/>
          <p:cNvSpPr txBox="1"/>
          <p:nvPr>
            <p:ph type="title"/>
          </p:nvPr>
        </p:nvSpPr>
        <p:spPr>
          <a:xfrm>
            <a:off x="650240" y="-1"/>
            <a:ext cx="11704320" cy="20161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2" tIns="65022" rIns="65022" bIns="65022" anchor="b"/>
          <a:lstStyle/>
          <a:p>
            <a:pPr/>
            <a:r>
              <a:t>大標題文字</a:t>
            </a:r>
          </a:p>
        </p:txBody>
      </p:sp>
      <p:sp>
        <p:nvSpPr>
          <p:cNvPr id="4" name="內文層級一…"/>
          <p:cNvSpPr txBox="1"/>
          <p:nvPr>
            <p:ph type="body" idx="1"/>
          </p:nvPr>
        </p:nvSpPr>
        <p:spPr>
          <a:xfrm>
            <a:off x="650240" y="2275839"/>
            <a:ext cx="11704320" cy="7477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2" tIns="65022" rIns="65022" bIns="65022">
            <a:normAutofit fontScale="100000" lnSpcReduction="0"/>
          </a:bodyPr>
          <a:lstStyle/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5" name="幻燈片編號"/>
          <p:cNvSpPr txBox="1"/>
          <p:nvPr>
            <p:ph type="sldNum" sz="quarter" idx="2"/>
          </p:nvPr>
        </p:nvSpPr>
        <p:spPr>
          <a:xfrm>
            <a:off x="11879196" y="466767"/>
            <a:ext cx="583738" cy="612647"/>
          </a:xfrm>
          <a:prstGeom prst="rect">
            <a:avLst/>
          </a:prstGeom>
          <a:ln w="12700">
            <a:miter lim="400000"/>
          </a:ln>
        </p:spPr>
        <p:txBody>
          <a:bodyPr wrap="none" lIns="65022" tIns="65022" rIns="65022" bIns="65022" anchor="ctr">
            <a:spAutoFit/>
          </a:bodyPr>
          <a:lstStyle>
            <a:lvl1pPr algn="r">
              <a:defRPr b="1" sz="31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</p:sldLayoutIdLst>
  <p:transition xmlns:p14="http://schemas.microsoft.com/office/powerpoint/2010/main" spd="med" advClick="1"/>
  <p:txStyles>
    <p:titleStyle>
      <a:lvl1pPr marL="0" marR="0" indent="0" algn="l" defTabSz="130045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100" u="none">
          <a:solidFill>
            <a:schemeClr val="accent1"/>
          </a:solidFill>
          <a:uFillTx/>
          <a:latin typeface="Century Gothic"/>
          <a:ea typeface="Century Gothic"/>
          <a:cs typeface="Century Gothic"/>
          <a:sym typeface="Century Gothic"/>
        </a:defRPr>
      </a:lvl1pPr>
      <a:lvl2pPr marL="0" marR="0" indent="0" algn="l" defTabSz="130045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100" u="none">
          <a:solidFill>
            <a:schemeClr val="accent1"/>
          </a:solidFill>
          <a:uFillTx/>
          <a:latin typeface="Century Gothic"/>
          <a:ea typeface="Century Gothic"/>
          <a:cs typeface="Century Gothic"/>
          <a:sym typeface="Century Gothic"/>
        </a:defRPr>
      </a:lvl2pPr>
      <a:lvl3pPr marL="0" marR="0" indent="0" algn="l" defTabSz="130045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100" u="none">
          <a:solidFill>
            <a:schemeClr val="accent1"/>
          </a:solidFill>
          <a:uFillTx/>
          <a:latin typeface="Century Gothic"/>
          <a:ea typeface="Century Gothic"/>
          <a:cs typeface="Century Gothic"/>
          <a:sym typeface="Century Gothic"/>
        </a:defRPr>
      </a:lvl3pPr>
      <a:lvl4pPr marL="0" marR="0" indent="0" algn="l" defTabSz="130045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100" u="none">
          <a:solidFill>
            <a:schemeClr val="accent1"/>
          </a:solidFill>
          <a:uFillTx/>
          <a:latin typeface="Century Gothic"/>
          <a:ea typeface="Century Gothic"/>
          <a:cs typeface="Century Gothic"/>
          <a:sym typeface="Century Gothic"/>
        </a:defRPr>
      </a:lvl4pPr>
      <a:lvl5pPr marL="0" marR="0" indent="0" algn="l" defTabSz="130045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100" u="none">
          <a:solidFill>
            <a:schemeClr val="accent1"/>
          </a:solidFill>
          <a:uFillTx/>
          <a:latin typeface="Century Gothic"/>
          <a:ea typeface="Century Gothic"/>
          <a:cs typeface="Century Gothic"/>
          <a:sym typeface="Century Gothic"/>
        </a:defRPr>
      </a:lvl5pPr>
      <a:lvl6pPr marL="0" marR="0" indent="0" algn="l" defTabSz="130045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100" u="none">
          <a:solidFill>
            <a:schemeClr val="accent1"/>
          </a:solidFill>
          <a:uFillTx/>
          <a:latin typeface="Century Gothic"/>
          <a:ea typeface="Century Gothic"/>
          <a:cs typeface="Century Gothic"/>
          <a:sym typeface="Century Gothic"/>
        </a:defRPr>
      </a:lvl6pPr>
      <a:lvl7pPr marL="0" marR="0" indent="0" algn="l" defTabSz="130045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100" u="none">
          <a:solidFill>
            <a:schemeClr val="accent1"/>
          </a:solidFill>
          <a:uFillTx/>
          <a:latin typeface="Century Gothic"/>
          <a:ea typeface="Century Gothic"/>
          <a:cs typeface="Century Gothic"/>
          <a:sym typeface="Century Gothic"/>
        </a:defRPr>
      </a:lvl7pPr>
      <a:lvl8pPr marL="0" marR="0" indent="0" algn="l" defTabSz="130045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100" u="none">
          <a:solidFill>
            <a:schemeClr val="accent1"/>
          </a:solidFill>
          <a:uFillTx/>
          <a:latin typeface="Century Gothic"/>
          <a:ea typeface="Century Gothic"/>
          <a:cs typeface="Century Gothic"/>
          <a:sym typeface="Century Gothic"/>
        </a:defRPr>
      </a:lvl8pPr>
      <a:lvl9pPr marL="0" marR="0" indent="0" algn="l" defTabSz="130045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100" u="none">
          <a:solidFill>
            <a:schemeClr val="accent1"/>
          </a:solidFill>
          <a:uFillTx/>
          <a:latin typeface="Century Gothic"/>
          <a:ea typeface="Century Gothic"/>
          <a:cs typeface="Century Gothic"/>
          <a:sym typeface="Century Gothic"/>
        </a:defRPr>
      </a:lvl9pPr>
    </p:titleStyle>
    <p:bodyStyle>
      <a:lvl1pPr marL="325114" marR="0" indent="-325114" algn="l" defTabSz="1300459" rtl="0" latinLnBrk="0">
        <a:lnSpc>
          <a:spcPct val="100000"/>
        </a:lnSpc>
        <a:spcBef>
          <a:spcPts val="2500"/>
        </a:spcBef>
        <a:spcAft>
          <a:spcPts val="0"/>
        </a:spcAft>
        <a:buClrTx/>
        <a:buSzPct val="100000"/>
        <a:buFontTx/>
        <a:buChar char="▪"/>
        <a:tabLst/>
        <a:defRPr b="0" baseline="0" cap="none" i="0" spc="0" strike="noStrike" sz="2800" u="none">
          <a:solidFill>
            <a:srgbClr val="333333"/>
          </a:solidFill>
          <a:uFillTx/>
          <a:latin typeface="Century Gothic"/>
          <a:ea typeface="Century Gothic"/>
          <a:cs typeface="Century Gothic"/>
          <a:sym typeface="Century Gothic"/>
        </a:defRPr>
      </a:lvl1pPr>
      <a:lvl2pPr marL="675238" marR="0" indent="-350123" algn="l" defTabSz="1300459" rtl="0" latinLnBrk="0">
        <a:lnSpc>
          <a:spcPct val="100000"/>
        </a:lnSpc>
        <a:spcBef>
          <a:spcPts val="2500"/>
        </a:spcBef>
        <a:spcAft>
          <a:spcPts val="0"/>
        </a:spcAft>
        <a:buClrTx/>
        <a:buSzPct val="100000"/>
        <a:buFontTx/>
        <a:buChar char="▪"/>
        <a:tabLst/>
        <a:defRPr b="0" baseline="0" cap="none" i="0" spc="0" strike="noStrike" sz="2800" u="none">
          <a:solidFill>
            <a:srgbClr val="333333"/>
          </a:solidFill>
          <a:uFillTx/>
          <a:latin typeface="Century Gothic"/>
          <a:ea typeface="Century Gothic"/>
          <a:cs typeface="Century Gothic"/>
          <a:sym typeface="Century Gothic"/>
        </a:defRPr>
      </a:lvl2pPr>
      <a:lvl3pPr marL="1000353" marR="0" indent="-350123" algn="l" defTabSz="1300459" rtl="0" latinLnBrk="0">
        <a:lnSpc>
          <a:spcPct val="100000"/>
        </a:lnSpc>
        <a:spcBef>
          <a:spcPts val="2500"/>
        </a:spcBef>
        <a:spcAft>
          <a:spcPts val="0"/>
        </a:spcAft>
        <a:buClrTx/>
        <a:buSzPct val="100000"/>
        <a:buFontTx/>
        <a:buChar char="▪"/>
        <a:tabLst/>
        <a:defRPr b="0" baseline="0" cap="none" i="0" spc="0" strike="noStrike" sz="2800" u="none">
          <a:solidFill>
            <a:srgbClr val="333333"/>
          </a:solidFill>
          <a:uFillTx/>
          <a:latin typeface="Century Gothic"/>
          <a:ea typeface="Century Gothic"/>
          <a:cs typeface="Century Gothic"/>
          <a:sym typeface="Century Gothic"/>
        </a:defRPr>
      </a:lvl3pPr>
      <a:lvl4pPr marL="1325468" marR="0" indent="-350123" algn="l" defTabSz="1300459" rtl="0" latinLnBrk="0">
        <a:lnSpc>
          <a:spcPct val="100000"/>
        </a:lnSpc>
        <a:spcBef>
          <a:spcPts val="2500"/>
        </a:spcBef>
        <a:spcAft>
          <a:spcPts val="0"/>
        </a:spcAft>
        <a:buClrTx/>
        <a:buSzPct val="100000"/>
        <a:buFontTx/>
        <a:buChar char="▪"/>
        <a:tabLst/>
        <a:defRPr b="0" baseline="0" cap="none" i="0" spc="0" strike="noStrike" sz="2800" u="none">
          <a:solidFill>
            <a:srgbClr val="333333"/>
          </a:solidFill>
          <a:uFillTx/>
          <a:latin typeface="Century Gothic"/>
          <a:ea typeface="Century Gothic"/>
          <a:cs typeface="Century Gothic"/>
          <a:sym typeface="Century Gothic"/>
        </a:defRPr>
      </a:lvl4pPr>
      <a:lvl5pPr marL="1650583" marR="0" indent="-350123" algn="l" defTabSz="1300459" rtl="0" latinLnBrk="0">
        <a:lnSpc>
          <a:spcPct val="100000"/>
        </a:lnSpc>
        <a:spcBef>
          <a:spcPts val="2500"/>
        </a:spcBef>
        <a:spcAft>
          <a:spcPts val="0"/>
        </a:spcAft>
        <a:buClrTx/>
        <a:buSzPct val="100000"/>
        <a:buFontTx/>
        <a:buChar char="▪"/>
        <a:tabLst/>
        <a:defRPr b="0" baseline="0" cap="none" i="0" spc="0" strike="noStrike" sz="2800" u="none">
          <a:solidFill>
            <a:srgbClr val="333333"/>
          </a:solidFill>
          <a:uFillTx/>
          <a:latin typeface="Century Gothic"/>
          <a:ea typeface="Century Gothic"/>
          <a:cs typeface="Century Gothic"/>
          <a:sym typeface="Century Gothic"/>
        </a:defRPr>
      </a:lvl5pPr>
      <a:lvl6pPr marL="1984728" marR="0" indent="-350123" algn="l" defTabSz="1300459" rtl="0" latinLnBrk="0">
        <a:lnSpc>
          <a:spcPct val="100000"/>
        </a:lnSpc>
        <a:spcBef>
          <a:spcPts val="2500"/>
        </a:spcBef>
        <a:spcAft>
          <a:spcPts val="0"/>
        </a:spcAft>
        <a:buClrTx/>
        <a:buSzPct val="100000"/>
        <a:buFontTx/>
        <a:buChar char="▪"/>
        <a:tabLst/>
        <a:defRPr b="0" baseline="0" cap="none" i="0" spc="0" strike="noStrike" sz="2800" u="none">
          <a:solidFill>
            <a:srgbClr val="333333"/>
          </a:solidFill>
          <a:uFillTx/>
          <a:latin typeface="Century Gothic"/>
          <a:ea typeface="Century Gothic"/>
          <a:cs typeface="Century Gothic"/>
          <a:sym typeface="Century Gothic"/>
        </a:defRPr>
      </a:lvl6pPr>
      <a:lvl7pPr marL="2305328" marR="0" indent="-350123" algn="l" defTabSz="1300459" rtl="0" latinLnBrk="0">
        <a:lnSpc>
          <a:spcPct val="100000"/>
        </a:lnSpc>
        <a:spcBef>
          <a:spcPts val="2500"/>
        </a:spcBef>
        <a:spcAft>
          <a:spcPts val="0"/>
        </a:spcAft>
        <a:buClrTx/>
        <a:buSzPct val="100000"/>
        <a:buFontTx/>
        <a:buChar char="▪"/>
        <a:tabLst/>
        <a:defRPr b="0" baseline="0" cap="none" i="0" spc="0" strike="noStrike" sz="2800" u="none">
          <a:solidFill>
            <a:srgbClr val="333333"/>
          </a:solidFill>
          <a:uFillTx/>
          <a:latin typeface="Century Gothic"/>
          <a:ea typeface="Century Gothic"/>
          <a:cs typeface="Century Gothic"/>
          <a:sym typeface="Century Gothic"/>
        </a:defRPr>
      </a:lvl7pPr>
      <a:lvl8pPr marL="2628186" marR="0" indent="-350123" algn="l" defTabSz="1300459" rtl="0" latinLnBrk="0">
        <a:lnSpc>
          <a:spcPct val="100000"/>
        </a:lnSpc>
        <a:spcBef>
          <a:spcPts val="2500"/>
        </a:spcBef>
        <a:spcAft>
          <a:spcPts val="0"/>
        </a:spcAft>
        <a:buClrTx/>
        <a:buSzPct val="100000"/>
        <a:buFontTx/>
        <a:buChar char="▪"/>
        <a:tabLst/>
        <a:defRPr b="0" baseline="0" cap="none" i="0" spc="0" strike="noStrike" sz="2800" u="none">
          <a:solidFill>
            <a:srgbClr val="333333"/>
          </a:solidFill>
          <a:uFillTx/>
          <a:latin typeface="Century Gothic"/>
          <a:ea typeface="Century Gothic"/>
          <a:cs typeface="Century Gothic"/>
          <a:sym typeface="Century Gothic"/>
        </a:defRPr>
      </a:lvl8pPr>
      <a:lvl9pPr marL="2951042" marR="0" indent="-350123" algn="l" defTabSz="1300459" rtl="0" latinLnBrk="0">
        <a:lnSpc>
          <a:spcPct val="100000"/>
        </a:lnSpc>
        <a:spcBef>
          <a:spcPts val="2500"/>
        </a:spcBef>
        <a:spcAft>
          <a:spcPts val="0"/>
        </a:spcAft>
        <a:buClrTx/>
        <a:buSzPct val="100000"/>
        <a:buFontTx/>
        <a:buChar char="▪"/>
        <a:tabLst/>
        <a:defRPr b="0" baseline="0" cap="none" i="0" spc="0" strike="noStrike" sz="2800" u="none">
          <a:solidFill>
            <a:srgbClr val="333333"/>
          </a:solidFill>
          <a:uFillTx/>
          <a:latin typeface="Century Gothic"/>
          <a:ea typeface="Century Gothic"/>
          <a:cs typeface="Century Gothic"/>
          <a:sym typeface="Century Gothic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1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1pPr>
      <a:lvl2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1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2pPr>
      <a:lvl3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1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3pPr>
      <a:lvl4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1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4pPr>
      <a:lvl5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1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5pPr>
      <a:lvl6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1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6pPr>
      <a:lvl7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1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7pPr>
      <a:lvl8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1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8pPr>
      <a:lvl9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100" u="none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.png"/></Relationships>

</file>

<file path=ppt/slides/_rels/slide10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1.png"/></Relationships>

</file>

<file path=ppt/slides/_rels/slide10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1.png"/><Relationship Id="rId3" Type="http://schemas.openxmlformats.org/officeDocument/2006/relationships/image" Target="../media/image112.png"/></Relationships>

</file>

<file path=ppt/slides/_rels/slide10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10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
</file>

<file path=ppt/slides/_rels/slide10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
</file>

<file path=ppt/slides/_rels/slide10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10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10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
</file>

<file path=ppt/slides/_rels/slide10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
</file>

<file path=ppt/slides/_rels/slide10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.png"/></Relationships>

</file>

<file path=ppt/slides/_rels/slide1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
</file>

<file path=ppt/slides/_rels/slide1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
</file>

<file path=ppt/slides/_rels/slide1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3.png"/><Relationship Id="rId3" Type="http://schemas.openxmlformats.org/officeDocument/2006/relationships/image" Target="../media/image114.png"/></Relationships>

</file>

<file path=ppt/slides/_rels/slide1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tif"/></Relationships>

</file>

<file path=ppt/slides/_rels/slide1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5.png"/><Relationship Id="rId3" Type="http://schemas.openxmlformats.org/officeDocument/2006/relationships/image" Target="../media/image116.png"/></Relationships>

</file>

<file path=ppt/slides/_rels/slide1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.tif"/><Relationship Id="rId3" Type="http://schemas.openxmlformats.org/officeDocument/2006/relationships/image" Target="../media/image117.png"/></Relationships>

</file>

<file path=ppt/slides/_rels/slide1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jpeg"/><Relationship Id="rId3" Type="http://schemas.openxmlformats.org/officeDocument/2006/relationships/image" Target="../media/image118.png"/></Relationships>

</file>

<file path=ppt/slides/_rels/slide1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9.png"/></Relationships>

</file>

<file path=ppt/slides/_rels/slide1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0.png"/><Relationship Id="rId3" Type="http://schemas.openxmlformats.org/officeDocument/2006/relationships/image" Target="../media/image121.png"/></Relationships>

</file>

<file path=ppt/slides/_rels/slide1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2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.png"/></Relationships>

</file>

<file path=ppt/slides/_rels/slide1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23.png"/></Relationships>

</file>

<file path=ppt/slides/_rels/slide1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23.png"/></Relationships>

</file>

<file path=ppt/slides/_rels/slide1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24.png"/></Relationships>

</file>

<file path=ppt/slides/_rels/slide1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25.png"/><Relationship Id="rId3" Type="http://schemas.openxmlformats.org/officeDocument/2006/relationships/image" Target="../media/image126.png"/></Relationships>

</file>

<file path=ppt/slides/_rels/slide1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7.png"/><Relationship Id="rId3" Type="http://schemas.openxmlformats.org/officeDocument/2006/relationships/image" Target="../media/image128.png"/></Relationships>

</file>

<file path=ppt/slides/_rels/slide1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1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1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9.png"/><Relationship Id="rId3" Type="http://schemas.openxmlformats.org/officeDocument/2006/relationships/image" Target="../media/image130.png"/></Relationships>

</file>

<file path=ppt/slides/_rels/slide1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1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1.png"/><Relationship Id="rId3" Type="http://schemas.openxmlformats.org/officeDocument/2006/relationships/image" Target="../media/image13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.png"/></Relationships>

</file>

<file path=ppt/slides/_rels/slide1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1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hyperlink" Target="https://edu.google.com/intl/zh-TW/products/workspace-for-education/editions/" TargetMode="External"/></Relationships>

</file>

<file path=ppt/slides/_rels/slide1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1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33.png"/><Relationship Id="rId3" Type="http://schemas.openxmlformats.org/officeDocument/2006/relationships/image" Target="../media/image134.png"/><Relationship Id="rId4" Type="http://schemas.openxmlformats.org/officeDocument/2006/relationships/image" Target="../media/image135.png"/><Relationship Id="rId5" Type="http://schemas.openxmlformats.org/officeDocument/2006/relationships/image" Target="../media/image136.png"/><Relationship Id="rId6" Type="http://schemas.openxmlformats.org/officeDocument/2006/relationships/image" Target="../media/image137.png"/><Relationship Id="rId7" Type="http://schemas.openxmlformats.org/officeDocument/2006/relationships/image" Target="../media/image138.png"/></Relationships>

</file>

<file path=ppt/slides/_rels/slide1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37.png"/></Relationships>

</file>

<file path=ppt/slides/_rels/slide1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39.png"/><Relationship Id="rId3" Type="http://schemas.openxmlformats.org/officeDocument/2006/relationships/image" Target="../media/image140.png"/></Relationships>

</file>

<file path=ppt/slides/_rels/slide1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41.png"/><Relationship Id="rId3" Type="http://schemas.openxmlformats.org/officeDocument/2006/relationships/image" Target="../media/image142.png"/></Relationships>

</file>

<file path=ppt/slides/_rels/slide1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43.png"/><Relationship Id="rId3" Type="http://schemas.openxmlformats.org/officeDocument/2006/relationships/image" Target="../media/image144.png"/></Relationships>

</file>

<file path=ppt/slides/_rels/slide1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45.png"/><Relationship Id="rId3" Type="http://schemas.openxmlformats.org/officeDocument/2006/relationships/image" Target="../media/image146.png"/></Relationships>

</file>

<file path=ppt/slides/_rels/slide1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47.png"/><Relationship Id="rId3" Type="http://schemas.openxmlformats.org/officeDocument/2006/relationships/image" Target="../media/image148.png"/><Relationship Id="rId4" Type="http://schemas.openxmlformats.org/officeDocument/2006/relationships/image" Target="../media/image149.png"/><Relationship Id="rId5" Type="http://schemas.openxmlformats.org/officeDocument/2006/relationships/image" Target="../media/image150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s/_rels/slide1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51.png"/></Relationships>

</file>

<file path=ppt/slides/_rels/slide1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52.png"/><Relationship Id="rId3" Type="http://schemas.openxmlformats.org/officeDocument/2006/relationships/image" Target="../media/image153.png"/><Relationship Id="rId4" Type="http://schemas.openxmlformats.org/officeDocument/2006/relationships/image" Target="../media/image154.png"/><Relationship Id="rId5" Type="http://schemas.openxmlformats.org/officeDocument/2006/relationships/image" Target="../media/image155.png"/></Relationships>

</file>

<file path=ppt/slides/_rels/slide1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56.png"/><Relationship Id="rId3" Type="http://schemas.openxmlformats.org/officeDocument/2006/relationships/image" Target="../media/image157.png"/></Relationships>

</file>

<file path=ppt/slides/_rels/slide1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1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58.png"/></Relationships>

</file>

<file path=ppt/slides/_rels/slide1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mailto:oceanblue0212@hsjh.tn.edu.tw" TargetMode="Externa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0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11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2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3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5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7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8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8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9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0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1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0.png"/><Relationship Id="rId5" Type="http://schemas.openxmlformats.org/officeDocument/2006/relationships/image" Target="../media/image24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5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6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7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8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9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0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31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5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2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7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image46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4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0.png"/><Relationship Id="rId3" Type="http://schemas.openxmlformats.org/officeDocument/2006/relationships/image" Target="../media/image47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0.png"/><Relationship Id="rId3" Type="http://schemas.openxmlformats.org/officeDocument/2006/relationships/image" Target="../media/image47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0.png"/><Relationship Id="rId3" Type="http://schemas.openxmlformats.org/officeDocument/2006/relationships/image" Target="../media/image47.png"/><Relationship Id="rId4" Type="http://schemas.openxmlformats.org/officeDocument/2006/relationships/image" Target="../media/image32.png"/><Relationship Id="rId5" Type="http://schemas.openxmlformats.org/officeDocument/2006/relationships/image" Target="../media/image48.pn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9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0.pn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0.pn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Relationship Id="rId4" Type="http://schemas.openxmlformats.org/officeDocument/2006/relationships/image" Target="../media/image54.pn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4" Type="http://schemas.openxmlformats.org/officeDocument/2006/relationships/image" Target="../media/image57.pn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Relationship Id="rId3" Type="http://schemas.openxmlformats.org/officeDocument/2006/relationships/image" Target="../media/image50.png"/><Relationship Id="rId4" Type="http://schemas.openxmlformats.org/officeDocument/2006/relationships/image" Target="../media/image58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9.pn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0.pn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9.pn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Relationship Id="rId3" Type="http://schemas.openxmlformats.org/officeDocument/2006/relationships/image" Target="../media/image59.png"/><Relationship Id="rId4" Type="http://schemas.openxmlformats.org/officeDocument/2006/relationships/image" Target="../media/image61.pn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2.pn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7.pn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7.png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7.png"/></Relationships>
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7.png"/></Relationships>
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/Relationships>

</file>

<file path=ppt/slides/_rels/slide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8.png"/><Relationship Id="rId3" Type="http://schemas.openxmlformats.org/officeDocument/2006/relationships/image" Target="../media/image80.png"/></Relationships>

</file>

<file path=ppt/slides/_rels/slide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8.png"/><Relationship Id="rId3" Type="http://schemas.openxmlformats.org/officeDocument/2006/relationships/image" Target="../media/image81.png"/></Relationships>

</file>

<file path=ppt/slides/_rels/slide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8.png"/><Relationship Id="rId3" Type="http://schemas.openxmlformats.org/officeDocument/2006/relationships/image" Target="../media/image8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hyperlink" Target="https://auth.sso.edu.tw/gsuitelogin?SAMLRequest=fVJNT9wwEL1X4j9Yvudri1pkbYK2INSVaBuxoYfevM4ka9aZST3Opv33ZLMg4ADX5zfvYzzLy3%2BdEwfwbAlzmcWpFICGaottLu%2Brm%2BhCXhZnn5asO9er1RB2eAd%2FB%2BAgpklkNT%2FkcvCoSLNlhboDVsGozerHrVrEqeo9BTLkpFhf5xJ2dd9SC7itH%2Fpm2zzsod%2BjA0TSWyQy7a7p981eit%2FPsRbHWGvmAdbIQWOYoHSRRenXKEur9LPKvqjziz9SlE9O3yyeGnwUa3sisfpeVWVU%2FtpUs8DB1uB%2FTuxctkStg9hQd7QvNbM9THCjHYMUK2bwYQp4RchDB34D%2FmAN3N%2Fd5nIXQs8qScZxjF9kEp20FEM9xGFMtGFZzItVczf%2FaqMfJ9fPzrJ40V4mr6SKpw879lhfl%2BSs%2BS9WztF45UGHqUTww9Thhnynw%2FtuWZzNiK2jZqaqAbkHYxsLtRRJcXJ9exnTvTwC&amp;RelayState=https%3A%2F%2Faccounts.google.com%2FCheckCookie%3Fcontinue%3Dhttps%253A%252F%252Fdrive.google.com%252Fa%252Fgo.edu.tw%252F%26service%3Dwise%26faa%3D1" TargetMode="External"/></Relationships>

</file>

<file path=ppt/slides/_rels/slide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/Relationships>

</file>

<file path=ppt/slides/_rels/slide8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/Relationships>

</file>

<file path=ppt/slides/_rels/slide8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9.png"/><Relationship Id="rId3" Type="http://schemas.openxmlformats.org/officeDocument/2006/relationships/image" Target="../media/image90.png"/></Relationships>

</file>

<file path=ppt/slides/_rels/slide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91.png"/><Relationship Id="rId3" Type="http://schemas.openxmlformats.org/officeDocument/2006/relationships/image" Target="../media/image92.png"/></Relationships>

</file>

<file path=ppt/slides/_rels/slide8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93.png"/></Relationships>

</file>

<file path=ppt/slides/_rels/slide8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94.png"/></Relationships>

</file>

<file path=ppt/slides/_rels/slide8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95.png"/><Relationship Id="rId3" Type="http://schemas.openxmlformats.org/officeDocument/2006/relationships/image" Target="../media/image96.png"/></Relationships>

</file>

<file path=ppt/slides/_rels/slide8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97.png"/><Relationship Id="rId3" Type="http://schemas.openxmlformats.org/officeDocument/2006/relationships/image" Target="../media/image98.png"/></Relationships>

</file>

<file path=ppt/slides/_rels/slide8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5" Type="http://schemas.openxmlformats.org/officeDocument/2006/relationships/image" Target="../media/image101.png"/><Relationship Id="rId6" Type="http://schemas.openxmlformats.org/officeDocument/2006/relationships/image" Target="../media/image102.png"/></Relationships>

</file>

<file path=ppt/slides/_rels/slide8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3.png"/><Relationship Id="rId3" Type="http://schemas.openxmlformats.org/officeDocument/2006/relationships/image" Target="../media/image104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.png"/></Relationships>

</file>

<file path=ppt/slides/_rels/slide9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9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9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
</file>

<file path=ppt/slides/_rels/slide9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05.png"/><Relationship Id="rId3" Type="http://schemas.openxmlformats.org/officeDocument/2006/relationships/image" Target="../media/image106.png"/></Relationships>

</file>

<file path=ppt/slides/_rels/slide9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07.png"/></Relationships>

</file>

<file path=ppt/slides/_rels/slide9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08.png"/></Relationships>

</file>

<file path=ppt/slides/_rels/slide9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
</file>

<file path=ppt/slides/_rels/slide9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09.png"/></Relationships>

</file>

<file path=ppt/slides/_rels/slide9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0.png"/></Relationships>

</file>

<file path=ppt/slides/_rels/slide9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服務應用於線上教學"/>
          <p:cNvSpPr txBox="1"/>
          <p:nvPr>
            <p:ph type="ctrTitle"/>
          </p:nvPr>
        </p:nvSpPr>
        <p:spPr>
          <a:xfrm>
            <a:off x="4551679" y="6217959"/>
            <a:ext cx="7763867" cy="1491463"/>
          </a:xfrm>
          <a:prstGeom prst="rect">
            <a:avLst/>
          </a:prstGeom>
        </p:spPr>
        <p:txBody>
          <a:bodyPr/>
          <a:lstStyle>
            <a:lvl1pPr defTabSz="884312">
              <a:defRPr sz="4420"/>
            </a:lvl1pPr>
          </a:lstStyle>
          <a:p>
            <a:pPr/>
            <a:r>
              <a:t>GOOGLE服務應用於線上教學</a:t>
            </a:r>
          </a:p>
        </p:txBody>
      </p:sp>
      <p:sp>
        <p:nvSpPr>
          <p:cNvPr id="221" name="臺南市科技輔導團"/>
          <p:cNvSpPr txBox="1"/>
          <p:nvPr>
            <p:ph type="subTitle" sz="quarter" idx="1"/>
          </p:nvPr>
        </p:nvSpPr>
        <p:spPr>
          <a:xfrm>
            <a:off x="3903979" y="7655963"/>
            <a:ext cx="7763867" cy="884327"/>
          </a:xfrm>
          <a:prstGeom prst="rect">
            <a:avLst/>
          </a:prstGeom>
        </p:spPr>
        <p:txBody>
          <a:bodyPr/>
          <a:lstStyle>
            <a:lvl1pPr algn="ctr">
              <a:defRPr sz="3000"/>
            </a:lvl1pPr>
          </a:lstStyle>
          <a:p>
            <a:pPr/>
            <a:r>
              <a:t>臺南市科技輔導團  </a:t>
            </a:r>
          </a:p>
        </p:txBody>
      </p:sp>
      <p:pic>
        <p:nvPicPr>
          <p:cNvPr id="222" name="IMG_9201.PNG" descr="IMG_9201.PNG"/>
          <p:cNvPicPr>
            <a:picLocks noChangeAspect="1"/>
          </p:cNvPicPr>
          <p:nvPr/>
        </p:nvPicPr>
        <p:blipFill>
          <a:blip r:embed="rId2">
            <a:extLst/>
          </a:blip>
          <a:srcRect l="15137" t="32737" r="15137" b="32737"/>
          <a:stretch>
            <a:fillRect/>
          </a:stretch>
        </p:blipFill>
        <p:spPr>
          <a:xfrm>
            <a:off x="6311780" y="540102"/>
            <a:ext cx="4879139" cy="5230127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臺南市和順國中資訊組長    林信廷"/>
          <p:cNvSpPr txBox="1"/>
          <p:nvPr/>
        </p:nvSpPr>
        <p:spPr>
          <a:xfrm>
            <a:off x="4682110" y="8157260"/>
            <a:ext cx="7763866" cy="884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2" tIns="65022" rIns="65022" bIns="65022">
            <a:normAutofit fontScale="100000" lnSpcReduction="0"/>
          </a:bodyPr>
          <a:lstStyle>
            <a:lvl1pPr defTabSz="1300459">
              <a:defRPr sz="3000">
                <a:solidFill>
                  <a:srgbClr val="333333"/>
                </a:solidFill>
              </a:defRPr>
            </a:lvl1pPr>
          </a:lstStyle>
          <a:p>
            <a:pPr/>
            <a:r>
              <a:t>臺南市和順國中資訊組長    林信廷</a:t>
            </a:r>
          </a:p>
        </p:txBody>
      </p:sp>
      <p:sp>
        <p:nvSpPr>
          <p:cNvPr id="224" name="臺南市和順科技中心"/>
          <p:cNvSpPr txBox="1"/>
          <p:nvPr/>
        </p:nvSpPr>
        <p:spPr>
          <a:xfrm>
            <a:off x="3903979" y="8643311"/>
            <a:ext cx="7763867" cy="884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2" tIns="65022" rIns="65022" bIns="65022">
            <a:normAutofit fontScale="100000" lnSpcReduction="0"/>
          </a:bodyPr>
          <a:lstStyle>
            <a:lvl1pPr defTabSz="1300459">
              <a:defRPr sz="3000">
                <a:solidFill>
                  <a:srgbClr val="333333"/>
                </a:solidFill>
              </a:defRPr>
            </a:lvl1pPr>
          </a:lstStyle>
          <a:p>
            <a:pPr/>
            <a:r>
              <a:t>臺南市和順科技中心  </a:t>
            </a:r>
          </a:p>
        </p:txBody>
      </p:sp>
      <p:sp>
        <p:nvSpPr>
          <p:cNvPr id="225" name="補上7/16研習後新增之資料"/>
          <p:cNvSpPr txBox="1"/>
          <p:nvPr/>
        </p:nvSpPr>
        <p:spPr>
          <a:xfrm rot="20537053">
            <a:off x="1121090" y="2774360"/>
            <a:ext cx="3397100" cy="1491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2" tIns="65022" rIns="65022" bIns="65022" anchor="b">
            <a:normAutofit fontScale="100000" lnSpcReduction="0"/>
          </a:bodyPr>
          <a:lstStyle>
            <a:lvl1pPr algn="l" defTabSz="741262">
              <a:defRPr b="1" sz="3762">
                <a:solidFill>
                  <a:schemeClr val="accent1"/>
                </a:solidFill>
              </a:defRPr>
            </a:lvl1pPr>
          </a:lstStyle>
          <a:p>
            <a:pPr/>
            <a:r>
              <a:t>補上7/16研習後新增之資料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帳號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帳號</a:t>
            </a:r>
          </a:p>
        </p:txBody>
      </p:sp>
      <p:sp>
        <p:nvSpPr>
          <p:cNvPr id="257" name="第一次使用，介接教育部帳號：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第一次使用，介接教育部帳號：</a:t>
            </a:r>
          </a:p>
        </p:txBody>
      </p:sp>
      <p:pic>
        <p:nvPicPr>
          <p:cNvPr id="258" name="ad.png" descr="ad.png"/>
          <p:cNvPicPr>
            <a:picLocks noChangeAspect="1"/>
          </p:cNvPicPr>
          <p:nvPr/>
        </p:nvPicPr>
        <p:blipFill>
          <a:blip r:embed="rId2">
            <a:extLst/>
          </a:blip>
          <a:srcRect l="32421" t="53141" r="31438" b="0"/>
          <a:stretch>
            <a:fillRect/>
          </a:stretch>
        </p:blipFill>
        <p:spPr>
          <a:xfrm>
            <a:off x="843628" y="3930677"/>
            <a:ext cx="7589391" cy="5535230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sp>
        <p:nvSpPr>
          <p:cNvPr id="259" name="這是教育部的完整帳號，不是GOOGLE的帳號喔"/>
          <p:cNvSpPr txBox="1"/>
          <p:nvPr/>
        </p:nvSpPr>
        <p:spPr>
          <a:xfrm>
            <a:off x="7779221" y="4538553"/>
            <a:ext cx="5373438" cy="1361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這是教育部的完整帳號，不是GOOGLE的帳號喔</a:t>
            </a:r>
          </a:p>
        </p:txBody>
      </p:sp>
      <p:sp>
        <p:nvSpPr>
          <p:cNvPr id="260" name="密碼其實不會用到，因為通常是用openID連進來"/>
          <p:cNvSpPr txBox="1"/>
          <p:nvPr/>
        </p:nvSpPr>
        <p:spPr>
          <a:xfrm>
            <a:off x="4883145" y="6213730"/>
            <a:ext cx="5373437" cy="1361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密碼其實不會用到，因為通常是用openID連進來</a:t>
            </a:r>
          </a:p>
        </p:txBody>
      </p:sp>
      <p:sp>
        <p:nvSpPr>
          <p:cNvPr id="261" name="備用信箱可填可不填"/>
          <p:cNvSpPr txBox="1"/>
          <p:nvPr/>
        </p:nvSpPr>
        <p:spPr>
          <a:xfrm>
            <a:off x="7268241" y="8057577"/>
            <a:ext cx="5373437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備用信箱可填可不填</a:t>
            </a:r>
          </a:p>
        </p:txBody>
      </p:sp>
      <p:sp>
        <p:nvSpPr>
          <p:cNvPr id="262" name="矩形"/>
          <p:cNvSpPr/>
          <p:nvPr/>
        </p:nvSpPr>
        <p:spPr>
          <a:xfrm>
            <a:off x="2097811" y="5309872"/>
            <a:ext cx="705667" cy="219520"/>
          </a:xfrm>
          <a:prstGeom prst="rect">
            <a:avLst/>
          </a:prstGeom>
          <a:gradFill>
            <a:gsLst>
              <a:gs pos="0">
                <a:schemeClr val="accent1">
                  <a:lumOff val="-6216"/>
                </a:schemeClr>
              </a:gs>
              <a:gs pos="100000">
                <a:schemeClr val="accent1"/>
              </a:gs>
            </a:gsLst>
            <a:lin ang="16200000"/>
          </a:gradFill>
          <a:ln w="25400">
            <a:solidFill>
              <a:schemeClr val="accent1"/>
            </a:solidFill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Mee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Meet</a:t>
            </a:r>
          </a:p>
        </p:txBody>
      </p:sp>
      <p:sp>
        <p:nvSpPr>
          <p:cNvPr id="849" name="Meet設定：螢幕分享：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Meet設定：螢幕分享：</a:t>
            </a:r>
          </a:p>
        </p:txBody>
      </p:sp>
      <p:pic>
        <p:nvPicPr>
          <p:cNvPr id="850" name="截圖 2021-07-10 下午9.21.55.png" descr="截圖 2021-07-10 下午9.21.5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9316" y="4371995"/>
            <a:ext cx="11246168" cy="5086672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Mee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Meet</a:t>
            </a:r>
          </a:p>
        </p:txBody>
      </p:sp>
      <p:sp>
        <p:nvSpPr>
          <p:cNvPr id="853" name="螢幕分享說明：…"/>
          <p:cNvSpPr txBox="1"/>
          <p:nvPr>
            <p:ph type="body" sz="half" idx="1"/>
          </p:nvPr>
        </p:nvSpPr>
        <p:spPr>
          <a:xfrm>
            <a:off x="650238" y="3149599"/>
            <a:ext cx="7700249" cy="6231666"/>
          </a:xfrm>
          <a:prstGeom prst="rect">
            <a:avLst/>
          </a:prstGeom>
        </p:spPr>
        <p:txBody>
          <a:bodyPr/>
          <a:lstStyle/>
          <a:p>
            <a:pPr/>
            <a:r>
              <a:t>螢幕分享說明：</a:t>
            </a:r>
          </a:p>
          <a:p>
            <a:pPr lvl="1"/>
            <a:r>
              <a:t>整個畫面：學生會看到你所有的操作，包括line的通知之類的</a:t>
            </a:r>
          </a:p>
          <a:p>
            <a:pPr lvl="1"/>
            <a:r>
              <a:t>單個視窗：學生只會看到那個視窗的畫面。</a:t>
            </a:r>
            <a:r>
              <a:rPr>
                <a:solidFill>
                  <a:srgbClr val="E22400"/>
                </a:solidFill>
              </a:rPr>
              <a:t>特別注意：不能縮小！</a:t>
            </a:r>
            <a:r>
              <a:t>會找不到。</a:t>
            </a:r>
          </a:p>
          <a:p>
            <a:pPr lvl="1"/>
            <a:r>
              <a:t>分頁：Chrome瀏覽器的分頁，</a:t>
            </a:r>
            <a:r>
              <a:rPr>
                <a:solidFill>
                  <a:srgbClr val="E22400"/>
                </a:solidFill>
              </a:rPr>
              <a:t>包含聲音，是網路直接傳輸音訊。</a:t>
            </a:r>
          </a:p>
        </p:txBody>
      </p:sp>
      <p:grpSp>
        <p:nvGrpSpPr>
          <p:cNvPr id="856" name="截圖 2021-07-10 下午9.21.55.png"/>
          <p:cNvGrpSpPr/>
          <p:nvPr/>
        </p:nvGrpSpPr>
        <p:grpSpPr>
          <a:xfrm>
            <a:off x="8604447" y="4209767"/>
            <a:ext cx="4253602" cy="3819859"/>
            <a:chOff x="0" y="0"/>
            <a:chExt cx="4253600" cy="3819857"/>
          </a:xfrm>
        </p:grpSpPr>
        <p:pic>
          <p:nvPicPr>
            <p:cNvPr id="855" name="截圖 2021-07-10 下午9.21.55.png" descr="截圖 2021-07-10 下午9.21.55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0223" t="57728" r="34483" b="12607"/>
            <a:stretch>
              <a:fillRect/>
            </a:stretch>
          </p:blipFill>
          <p:spPr>
            <a:xfrm>
              <a:off x="203200" y="203200"/>
              <a:ext cx="3847201" cy="337535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54" name="截圖 2021-07-10 下午9.21.55.png" descr="截圖 2021-07-10 下午9.21.55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4253602" cy="3819858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Mee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Meet</a:t>
            </a:r>
          </a:p>
        </p:txBody>
      </p:sp>
      <p:sp>
        <p:nvSpPr>
          <p:cNvPr id="859" name="螢幕分享說明：…"/>
          <p:cNvSpPr txBox="1"/>
          <p:nvPr>
            <p:ph type="body" idx="1"/>
          </p:nvPr>
        </p:nvSpPr>
        <p:spPr>
          <a:xfrm>
            <a:off x="650238" y="3149599"/>
            <a:ext cx="10518988" cy="6286030"/>
          </a:xfrm>
          <a:prstGeom prst="rect">
            <a:avLst/>
          </a:prstGeom>
        </p:spPr>
        <p:txBody>
          <a:bodyPr/>
          <a:lstStyle/>
          <a:p>
            <a:pPr/>
            <a:r>
              <a:t>螢幕分享說明：</a:t>
            </a:r>
          </a:p>
          <a:p>
            <a:pPr lvl="1"/>
            <a:r>
              <a:t>如果要播放書商給的影片，建議先放到YouTube，可以設定為私人影片，然後用分頁開啟，再分享給學生看，聲音會比較乾淨</a:t>
            </a:r>
          </a:p>
          <a:p>
            <a:pPr lvl="1"/>
            <a:r>
              <a:t>也可以使用YouTube找到的其他影片</a:t>
            </a:r>
          </a:p>
          <a:p>
            <a:pPr lvl="1"/>
            <a:r>
              <a:t>通常直接播放，學生也聽得到，是因為影片的聲音從你的喇叭出來後被收進去麥克風，但</a:t>
            </a:r>
            <a:r>
              <a:rPr>
                <a:solidFill>
                  <a:srgbClr val="FF2600"/>
                </a:solidFill>
              </a:rPr>
              <a:t>不是每台設備都能收到自己喇叭的聲音</a:t>
            </a:r>
            <a:r>
              <a:t>喔～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Mee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Meet</a:t>
            </a:r>
          </a:p>
        </p:txBody>
      </p:sp>
      <p:sp>
        <p:nvSpPr>
          <p:cNvPr id="862" name="常見問題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常見問題</a:t>
            </a:r>
          </a:p>
          <a:p>
            <a:pPr lvl="1"/>
            <a:r>
              <a:t>播放影片時，學生說有回音</a:t>
            </a:r>
          </a:p>
          <a:p>
            <a:pPr/>
            <a:r>
              <a:t>因為聲音</a:t>
            </a:r>
          </a:p>
          <a:p>
            <a:pPr lvl="1"/>
            <a:r>
              <a:t>1.從分頁直接傳給學生</a:t>
            </a:r>
          </a:p>
          <a:p>
            <a:pPr lvl="1"/>
            <a:r>
              <a:t>2.從你的擴音器出來後又被麥克風收進去</a:t>
            </a:r>
          </a:p>
          <a:p>
            <a:pPr lvl="1"/>
            <a:r>
              <a:t>所以有兩個聲音</a:t>
            </a:r>
          </a:p>
        </p:txBody>
      </p:sp>
      <p:pic>
        <p:nvPicPr>
          <p:cNvPr id="863" name="影像" descr="影像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Mee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Meet</a:t>
            </a:r>
          </a:p>
        </p:txBody>
      </p:sp>
      <p:sp>
        <p:nvSpPr>
          <p:cNvPr id="866" name="圖示：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圖示：</a:t>
            </a:r>
          </a:p>
        </p:txBody>
      </p:sp>
      <p:pic>
        <p:nvPicPr>
          <p:cNvPr id="867" name="影像" descr="影像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Mee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Meet</a:t>
            </a:r>
          </a:p>
        </p:txBody>
      </p:sp>
      <p:sp>
        <p:nvSpPr>
          <p:cNvPr id="870" name="螢幕分享說明：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螢幕分享說明：</a:t>
            </a:r>
          </a:p>
          <a:p>
            <a:pPr lvl="1"/>
            <a:r>
              <a:t>投影片播放小訣竅：按住ALT再播放看看。</a:t>
            </a:r>
          </a:p>
          <a:p>
            <a:pPr lvl="1"/>
            <a:r>
              <a:t>點擊一下小視窗，會有相關控制功能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Mee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Meet</a:t>
            </a:r>
          </a:p>
        </p:txBody>
      </p:sp>
      <p:sp>
        <p:nvSpPr>
          <p:cNvPr id="873" name="控場經驗分享：…"/>
          <p:cNvSpPr txBox="1"/>
          <p:nvPr>
            <p:ph type="body" idx="1"/>
          </p:nvPr>
        </p:nvSpPr>
        <p:spPr>
          <a:xfrm>
            <a:off x="650238" y="3149599"/>
            <a:ext cx="10801166" cy="6047185"/>
          </a:xfrm>
          <a:prstGeom prst="rect">
            <a:avLst/>
          </a:prstGeom>
        </p:spPr>
        <p:txBody>
          <a:bodyPr/>
          <a:lstStyle/>
          <a:p>
            <a:pPr marL="470416" indent="-470416" defTabSz="1287455">
              <a:spcBef>
                <a:spcPts val="2400"/>
              </a:spcBef>
              <a:defRPr sz="3762"/>
            </a:pPr>
            <a:r>
              <a:t>控場經驗分享：</a:t>
            </a:r>
          </a:p>
          <a:p>
            <a:pPr lvl="1" marL="742762" indent="-420898" defTabSz="1287455">
              <a:spcBef>
                <a:spcPts val="2400"/>
              </a:spcBef>
              <a:defRPr sz="3366"/>
            </a:pPr>
            <a:r>
              <a:t>一開始可以用另一個載具登入meet，看看聲音、畫面切換之類的有沒有問題</a:t>
            </a:r>
          </a:p>
          <a:p>
            <a:pPr lvl="1" marL="742762" indent="-420898" defTabSz="1287455">
              <a:spcBef>
                <a:spcPts val="2400"/>
              </a:spcBef>
              <a:defRPr sz="3366"/>
            </a:pPr>
          </a:p>
          <a:p>
            <a:pPr marL="470416" indent="-470416" defTabSz="1287455">
              <a:spcBef>
                <a:spcPts val="2400"/>
              </a:spcBef>
              <a:defRPr sz="3762"/>
            </a:pPr>
            <a:r>
              <a:t>個人使用習慣：</a:t>
            </a:r>
          </a:p>
          <a:p>
            <a:pPr lvl="1" marL="742762" indent="-420898" defTabSz="1287455">
              <a:spcBef>
                <a:spcPts val="2400"/>
              </a:spcBef>
              <a:defRPr sz="3366"/>
            </a:pPr>
            <a:r>
              <a:t>因為我都用iPad的簡報跟筆，所以買了一張截取卡，把iPad的畫面用HDMI抓進來電腦，再分享給學生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Mee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Meet</a:t>
            </a:r>
          </a:p>
        </p:txBody>
      </p:sp>
      <p:sp>
        <p:nvSpPr>
          <p:cNvPr id="876" name="常見問題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83867" indent="-383867" defTabSz="1131400">
              <a:spcBef>
                <a:spcPts val="2100"/>
              </a:spcBef>
              <a:defRPr sz="3306"/>
            </a:pPr>
            <a:r>
              <a:t>常見問題</a:t>
            </a:r>
          </a:p>
          <a:p>
            <a:pPr lvl="1" marL="820388" indent="-422624" defTabSz="1131400">
              <a:spcBef>
                <a:spcPts val="2100"/>
              </a:spcBef>
              <a:defRPr sz="2958"/>
            </a:pPr>
            <a:r>
              <a:t>我沒有在播放影片，但學生也說有回音</a:t>
            </a:r>
          </a:p>
          <a:p>
            <a:pPr marL="383867" indent="-383867" defTabSz="1131400">
              <a:spcBef>
                <a:spcPts val="2100"/>
              </a:spcBef>
              <a:defRPr sz="3306"/>
            </a:pPr>
            <a:r>
              <a:t>因為聲音</a:t>
            </a:r>
          </a:p>
          <a:p>
            <a:pPr lvl="1" marL="820388" indent="-422624" defTabSz="1131400">
              <a:spcBef>
                <a:spcPts val="2100"/>
              </a:spcBef>
              <a:defRPr sz="2958"/>
            </a:pPr>
            <a:r>
              <a:t>1.從筆電的麥克風傳給學生</a:t>
            </a:r>
          </a:p>
          <a:p>
            <a:pPr lvl="1" marL="820388" indent="-422624" defTabSz="1131400">
              <a:spcBef>
                <a:spcPts val="2100"/>
              </a:spcBef>
              <a:defRPr sz="2958"/>
            </a:pPr>
            <a:r>
              <a:t>2.從手機擴音出來後又被筆電麥克風收進去</a:t>
            </a:r>
          </a:p>
          <a:p>
            <a:pPr lvl="1" marL="820388" indent="-422624" defTabSz="1131400">
              <a:spcBef>
                <a:spcPts val="2100"/>
              </a:spcBef>
              <a:defRPr sz="2958"/>
            </a:pPr>
            <a:r>
              <a:t>3.重複循環</a:t>
            </a:r>
          </a:p>
          <a:p>
            <a:pPr lvl="1" marL="820388" indent="-422624" defTabSz="1131400">
              <a:spcBef>
                <a:spcPts val="2100"/>
              </a:spcBef>
              <a:defRPr sz="2958"/>
            </a:pPr>
            <a:r>
              <a:t>所以有多個聲音，也會有尖銳雜訊</a:t>
            </a:r>
          </a:p>
        </p:txBody>
      </p:sp>
      <p:pic>
        <p:nvPicPr>
          <p:cNvPr id="877" name="影像" descr="影像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Mee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Meet</a:t>
            </a:r>
          </a:p>
        </p:txBody>
      </p:sp>
      <p:sp>
        <p:nvSpPr>
          <p:cNvPr id="880" name="同一空間有多個設備，要把其他的擴音跟收音都關掉，只留下直播主機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同一空間有多個設備，要把其他的擴音跟收音都關掉，只留下直播主機的</a:t>
            </a:r>
          </a:p>
          <a:p>
            <a:pPr/>
            <a:r>
              <a:t>或是手機使用耳機</a:t>
            </a:r>
          </a:p>
        </p:txBody>
      </p:sp>
      <p:pic>
        <p:nvPicPr>
          <p:cNvPr id="881" name="影像" descr="影像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Mee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Meet</a:t>
            </a:r>
          </a:p>
        </p:txBody>
      </p:sp>
      <p:sp>
        <p:nvSpPr>
          <p:cNvPr id="884" name="常見問題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常見問題</a:t>
            </a:r>
          </a:p>
          <a:p>
            <a:pPr lvl="1"/>
            <a:r>
              <a:t>Meet的錄影，只能顯示說話的人，但做成果需要顯示多人</a:t>
            </a:r>
          </a:p>
          <a:p>
            <a:pPr/>
            <a:r>
              <a:t>請使用windows的螢幕錄影，或OBS可以螢幕錄影</a:t>
            </a:r>
          </a:p>
        </p:txBody>
      </p:sp>
      <p:pic>
        <p:nvPicPr>
          <p:cNvPr id="885" name="影像" descr="影像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帳號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帳號</a:t>
            </a:r>
          </a:p>
        </p:txBody>
      </p:sp>
      <p:sp>
        <p:nvSpPr>
          <p:cNvPr id="265" name="第一次使用，介接教育部帳號：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第一次使用，介接教育部帳號：</a:t>
            </a:r>
          </a:p>
          <a:p>
            <a:pPr lvl="1"/>
            <a:r>
              <a:t>登入臺南市OpenID時，偶爾會有這樣的錯誤畫面，沒關係，瀏覽器關掉再開一次就好</a:t>
            </a:r>
          </a:p>
        </p:txBody>
      </p:sp>
      <p:pic>
        <p:nvPicPr>
          <p:cNvPr id="266" name="af.png" descr="af.png"/>
          <p:cNvPicPr>
            <a:picLocks noChangeAspect="1"/>
          </p:cNvPicPr>
          <p:nvPr/>
        </p:nvPicPr>
        <p:blipFill>
          <a:blip r:embed="rId2">
            <a:extLst/>
          </a:blip>
          <a:srcRect l="0" t="44246" r="64683" b="20338"/>
          <a:stretch>
            <a:fillRect/>
          </a:stretch>
        </p:blipFill>
        <p:spPr>
          <a:xfrm>
            <a:off x="2939057" y="5497059"/>
            <a:ext cx="7521121" cy="4242413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sp>
        <p:nvSpPr>
          <p:cNvPr id="267" name="矩形"/>
          <p:cNvSpPr/>
          <p:nvPr/>
        </p:nvSpPr>
        <p:spPr>
          <a:xfrm>
            <a:off x="4089600" y="6993495"/>
            <a:ext cx="743387" cy="227409"/>
          </a:xfrm>
          <a:prstGeom prst="rect">
            <a:avLst/>
          </a:prstGeom>
          <a:gradFill>
            <a:gsLst>
              <a:gs pos="0">
                <a:schemeClr val="accent1">
                  <a:lumOff val="-6216"/>
                </a:schemeClr>
              </a:gs>
              <a:gs pos="100000">
                <a:schemeClr val="accent1"/>
              </a:gs>
            </a:gsLst>
            <a:lin ang="16200000"/>
          </a:gradFill>
          <a:ln w="25400">
            <a:solidFill>
              <a:schemeClr val="accent1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68" name="矩形"/>
          <p:cNvSpPr/>
          <p:nvPr/>
        </p:nvSpPr>
        <p:spPr>
          <a:xfrm>
            <a:off x="9008370" y="7555347"/>
            <a:ext cx="743387" cy="227409"/>
          </a:xfrm>
          <a:prstGeom prst="rect">
            <a:avLst/>
          </a:prstGeom>
          <a:gradFill>
            <a:gsLst>
              <a:gs pos="0">
                <a:schemeClr val="accent1">
                  <a:lumOff val="-6216"/>
                </a:schemeClr>
              </a:gs>
              <a:gs pos="100000">
                <a:schemeClr val="accent1"/>
              </a:gs>
            </a:gsLst>
            <a:lin ang="16200000"/>
          </a:gradFill>
          <a:ln w="25400">
            <a:solidFill>
              <a:schemeClr val="accent1"/>
            </a:solidFill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Mee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Meet</a:t>
            </a:r>
          </a:p>
        </p:txBody>
      </p:sp>
      <p:sp>
        <p:nvSpPr>
          <p:cNvPr id="888" name="常見問題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常見問題</a:t>
            </a:r>
          </a:p>
          <a:p>
            <a:pPr lvl="1"/>
            <a:r>
              <a:t>學生發表時，如何讓他圖示變大</a:t>
            </a:r>
          </a:p>
          <a:p>
            <a:pPr/>
            <a:r>
              <a:t>請學生釘選他</a:t>
            </a:r>
          </a:p>
        </p:txBody>
      </p:sp>
      <p:pic>
        <p:nvPicPr>
          <p:cNvPr id="889" name="影像" descr="影像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Mee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Meet</a:t>
            </a:r>
          </a:p>
        </p:txBody>
      </p:sp>
      <p:sp>
        <p:nvSpPr>
          <p:cNvPr id="892" name="常見問題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常見問題</a:t>
            </a:r>
          </a:p>
          <a:p>
            <a:pPr lvl="1"/>
            <a:r>
              <a:t>分組討論室的功能？</a:t>
            </a:r>
          </a:p>
          <a:p>
            <a:pPr/>
            <a:r>
              <a:t>這是升級才有的服務，要請資訊組長去申請試用（60天）</a:t>
            </a:r>
          </a:p>
        </p:txBody>
      </p:sp>
      <p:pic>
        <p:nvPicPr>
          <p:cNvPr id="893" name="影像" descr="影像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Mee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Meet</a:t>
            </a:r>
          </a:p>
        </p:txBody>
      </p:sp>
      <p:sp>
        <p:nvSpPr>
          <p:cNvPr id="896" name="補充：OBS免費軟體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補充：OBS免費軟體</a:t>
            </a:r>
          </a:p>
          <a:p>
            <a:pPr lvl="1"/>
            <a:r>
              <a:t>對於需要多個畫面切換的場合，OBS非常好用</a:t>
            </a:r>
          </a:p>
          <a:p>
            <a:pPr lvl="1"/>
            <a:r>
              <a:t>例如畢業典禮，要切換主持人的鏡頭、校長的鏡頭、投影片、LINE Call Out、截取卡的iPad畫面等等，使用OBS可以控得很好</a:t>
            </a:r>
          </a:p>
        </p:txBody>
      </p:sp>
      <p:grpSp>
        <p:nvGrpSpPr>
          <p:cNvPr id="899" name="截圖 2021-07-11 上午12.43.57.png"/>
          <p:cNvGrpSpPr/>
          <p:nvPr/>
        </p:nvGrpSpPr>
        <p:grpSpPr>
          <a:xfrm>
            <a:off x="6878223" y="7128743"/>
            <a:ext cx="5716308" cy="2362820"/>
            <a:chOff x="0" y="0"/>
            <a:chExt cx="5716306" cy="2362818"/>
          </a:xfrm>
        </p:grpSpPr>
        <p:pic>
          <p:nvPicPr>
            <p:cNvPr id="898" name="截圖 2021-07-11 上午12.43.57.png" descr="截圖 2021-07-11 上午12.43.57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03200"/>
              <a:ext cx="5309907" cy="191831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97" name="截圖 2021-07-11 上午12.43.57.png" descr="截圖 2021-07-11 上午12.43.57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716307" cy="2362819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Mee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Meet</a:t>
            </a:r>
          </a:p>
        </p:txBody>
      </p:sp>
      <p:sp>
        <p:nvSpPr>
          <p:cNvPr id="902" name="補充：OBS免費軟體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補充：OBS免費軟體</a:t>
            </a:r>
          </a:p>
          <a:p>
            <a:pPr lvl="1"/>
            <a:r>
              <a:t>一個不小心就變這樣了</a:t>
            </a:r>
          </a:p>
        </p:txBody>
      </p:sp>
      <p:pic>
        <p:nvPicPr>
          <p:cNvPr id="903" name="影像" descr="影像"/>
          <p:cNvPicPr>
            <a:picLocks noChangeAspect="1"/>
          </p:cNvPicPr>
          <p:nvPr/>
        </p:nvPicPr>
        <p:blipFill>
          <a:blip r:embed="rId2">
            <a:extLst/>
          </a:blip>
          <a:srcRect l="1874" t="30288" r="3884" b="15169"/>
          <a:stretch>
            <a:fillRect/>
          </a:stretch>
        </p:blipFill>
        <p:spPr>
          <a:xfrm>
            <a:off x="1098946" y="4885158"/>
            <a:ext cx="10806857" cy="4688823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Mee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Meet</a:t>
            </a:r>
          </a:p>
        </p:txBody>
      </p:sp>
      <p:sp>
        <p:nvSpPr>
          <p:cNvPr id="906" name="再補充：白板功能…"/>
          <p:cNvSpPr txBox="1"/>
          <p:nvPr>
            <p:ph type="body" sz="half" idx="1"/>
          </p:nvPr>
        </p:nvSpPr>
        <p:spPr>
          <a:xfrm>
            <a:off x="650238" y="3149599"/>
            <a:ext cx="5917024" cy="5535084"/>
          </a:xfrm>
          <a:prstGeom prst="rect">
            <a:avLst/>
          </a:prstGeom>
        </p:spPr>
        <p:txBody>
          <a:bodyPr/>
          <a:lstStyle/>
          <a:p>
            <a:pPr marL="432402" indent="-432402" defTabSz="1183418">
              <a:spcBef>
                <a:spcPts val="2200"/>
              </a:spcBef>
              <a:defRPr sz="3458"/>
            </a:pPr>
            <a:r>
              <a:t>再補充：白板功能</a:t>
            </a:r>
          </a:p>
          <a:p>
            <a:pPr lvl="1" marL="682741" indent="-386886" defTabSz="1183418">
              <a:spcBef>
                <a:spcPts val="2200"/>
              </a:spcBef>
              <a:defRPr sz="3094"/>
            </a:pPr>
            <a:r>
              <a:t>比共編的作業更為即時，可以在課堂上使用，作為分組討論用</a:t>
            </a:r>
          </a:p>
          <a:p>
            <a:pPr lvl="1" marL="682741" indent="-386886" defTabSz="1183418">
              <a:spcBef>
                <a:spcPts val="2200"/>
              </a:spcBef>
              <a:defRPr sz="3094"/>
            </a:pPr>
            <a:r>
              <a:t>除了畫畫之外，還有便利貼功能可以玩玩看</a:t>
            </a:r>
          </a:p>
          <a:p>
            <a:pPr lvl="1" marL="682741" indent="-386886" defTabSz="1183418">
              <a:spcBef>
                <a:spcPts val="2200"/>
              </a:spcBef>
              <a:defRPr sz="3094"/>
            </a:pPr>
            <a:r>
              <a:t>學生如果是用手機，要下載「JamBoard」APP</a:t>
            </a:r>
          </a:p>
        </p:txBody>
      </p:sp>
      <p:grpSp>
        <p:nvGrpSpPr>
          <p:cNvPr id="909" name="截圖 2021-07-10 下午9.42.29.png"/>
          <p:cNvGrpSpPr/>
          <p:nvPr/>
        </p:nvGrpSpPr>
        <p:grpSpPr>
          <a:xfrm>
            <a:off x="7679147" y="2847059"/>
            <a:ext cx="5007293" cy="6876114"/>
            <a:chOff x="0" y="0"/>
            <a:chExt cx="5007292" cy="6876113"/>
          </a:xfrm>
        </p:grpSpPr>
        <p:pic>
          <p:nvPicPr>
            <p:cNvPr id="908" name="截圖 2021-07-10 下午9.42.29.png" descr="截圖 2021-07-10 下午9.42.29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03200"/>
              <a:ext cx="4600893" cy="643161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07" name="截圖 2021-07-10 下午9.42.29.png" descr="截圖 2021-07-10 下午9.42.29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007293" cy="6876114"/>
            </a:xfrm>
            <a:prstGeom prst="rect">
              <a:avLst/>
            </a:prstGeom>
            <a:effectLst/>
          </p:spPr>
        </p:pic>
      </p:grpSp>
      <p:sp>
        <p:nvSpPr>
          <p:cNvPr id="910" name="矩形"/>
          <p:cNvSpPr/>
          <p:nvPr/>
        </p:nvSpPr>
        <p:spPr>
          <a:xfrm>
            <a:off x="11176363" y="8812091"/>
            <a:ext cx="611553" cy="786039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11" name="矩形"/>
          <p:cNvSpPr/>
          <p:nvPr/>
        </p:nvSpPr>
        <p:spPr>
          <a:xfrm>
            <a:off x="8219777" y="4141467"/>
            <a:ext cx="2837624" cy="786039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Mee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Meet</a:t>
            </a:r>
          </a:p>
        </p:txBody>
      </p:sp>
      <p:sp>
        <p:nvSpPr>
          <p:cNvPr id="914" name="白板功能案例：感謝虎尾科技中心分享。"/>
          <p:cNvSpPr txBox="1"/>
          <p:nvPr>
            <p:ph type="body" idx="1"/>
          </p:nvPr>
        </p:nvSpPr>
        <p:spPr>
          <a:xfrm>
            <a:off x="650238" y="3149599"/>
            <a:ext cx="11704324" cy="5535084"/>
          </a:xfrm>
          <a:prstGeom prst="rect">
            <a:avLst/>
          </a:prstGeom>
        </p:spPr>
        <p:txBody>
          <a:bodyPr/>
          <a:lstStyle/>
          <a:p>
            <a:pPr/>
            <a:r>
              <a:t>白板功能案例：感謝虎尾科技中心分享。</a:t>
            </a:r>
          </a:p>
        </p:txBody>
      </p:sp>
      <p:grpSp>
        <p:nvGrpSpPr>
          <p:cNvPr id="917" name="影像"/>
          <p:cNvGrpSpPr/>
          <p:nvPr/>
        </p:nvGrpSpPr>
        <p:grpSpPr>
          <a:xfrm>
            <a:off x="1905943" y="3862002"/>
            <a:ext cx="9859169" cy="5790148"/>
            <a:chOff x="0" y="0"/>
            <a:chExt cx="9859167" cy="5790147"/>
          </a:xfrm>
        </p:grpSpPr>
        <p:pic>
          <p:nvPicPr>
            <p:cNvPr id="916" name="影像" descr="影像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03200"/>
              <a:ext cx="9452768" cy="534564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15" name="影像" descr="影像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9859168" cy="5790148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Mee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Meet</a:t>
            </a:r>
          </a:p>
        </p:txBody>
      </p:sp>
      <p:sp>
        <p:nvSpPr>
          <p:cNvPr id="920" name="白板功能案例：感謝虎尾科技中心分享。"/>
          <p:cNvSpPr txBox="1"/>
          <p:nvPr>
            <p:ph type="body" idx="1"/>
          </p:nvPr>
        </p:nvSpPr>
        <p:spPr>
          <a:xfrm>
            <a:off x="650238" y="3149599"/>
            <a:ext cx="11704324" cy="5535084"/>
          </a:xfrm>
          <a:prstGeom prst="rect">
            <a:avLst/>
          </a:prstGeom>
        </p:spPr>
        <p:txBody>
          <a:bodyPr/>
          <a:lstStyle/>
          <a:p>
            <a:pPr/>
            <a:r>
              <a:t>白板功能案例：感謝虎尾科技中心分享。</a:t>
            </a:r>
          </a:p>
        </p:txBody>
      </p:sp>
      <p:grpSp>
        <p:nvGrpSpPr>
          <p:cNvPr id="923" name="IMG_9208.jpg"/>
          <p:cNvGrpSpPr/>
          <p:nvPr/>
        </p:nvGrpSpPr>
        <p:grpSpPr>
          <a:xfrm>
            <a:off x="1246292" y="3920213"/>
            <a:ext cx="10512216" cy="5670354"/>
            <a:chOff x="0" y="0"/>
            <a:chExt cx="10512214" cy="5670353"/>
          </a:xfrm>
        </p:grpSpPr>
        <p:pic>
          <p:nvPicPr>
            <p:cNvPr id="922" name="IMG_9208.jpg" descr="IMG_9208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1987" r="0" b="4708"/>
            <a:stretch>
              <a:fillRect/>
            </a:stretch>
          </p:blipFill>
          <p:spPr>
            <a:xfrm>
              <a:off x="203200" y="203200"/>
              <a:ext cx="10105815" cy="522585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21" name="IMG_9208.jpg" descr="IMG_9208.jp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10512216" cy="5670355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Mee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Meet</a:t>
            </a:r>
          </a:p>
        </p:txBody>
      </p:sp>
      <p:sp>
        <p:nvSpPr>
          <p:cNvPr id="926" name="白板："/>
          <p:cNvSpPr txBox="1"/>
          <p:nvPr>
            <p:ph type="body" idx="1"/>
          </p:nvPr>
        </p:nvSpPr>
        <p:spPr>
          <a:xfrm>
            <a:off x="650238" y="3149599"/>
            <a:ext cx="11704324" cy="5535084"/>
          </a:xfrm>
          <a:prstGeom prst="rect">
            <a:avLst/>
          </a:prstGeom>
        </p:spPr>
        <p:txBody>
          <a:bodyPr/>
          <a:lstStyle/>
          <a:p>
            <a:pPr/>
            <a:r>
              <a:t>白板：</a:t>
            </a:r>
          </a:p>
        </p:txBody>
      </p:sp>
      <p:pic>
        <p:nvPicPr>
          <p:cNvPr id="927" name="截圖 2021-07-18 下午12.37.17.png" descr="截圖 2021-07-18 下午12.37.1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05191" y="3086954"/>
            <a:ext cx="10422550" cy="6503950"/>
          </a:xfrm>
          <a:prstGeom prst="rect">
            <a:avLst/>
          </a:prstGeom>
          <a:ln w="12700">
            <a:miter lim="400000"/>
          </a:ln>
        </p:spPr>
      </p:pic>
      <p:sp>
        <p:nvSpPr>
          <p:cNvPr id="928" name="矩形"/>
          <p:cNvSpPr/>
          <p:nvPr/>
        </p:nvSpPr>
        <p:spPr>
          <a:xfrm>
            <a:off x="2449441" y="6408599"/>
            <a:ext cx="806885" cy="580538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29" name="矩形"/>
          <p:cNvSpPr/>
          <p:nvPr/>
        </p:nvSpPr>
        <p:spPr>
          <a:xfrm>
            <a:off x="4845856" y="3820142"/>
            <a:ext cx="1071937" cy="571123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30" name="矩形"/>
          <p:cNvSpPr/>
          <p:nvPr/>
        </p:nvSpPr>
        <p:spPr>
          <a:xfrm>
            <a:off x="8364628" y="5528515"/>
            <a:ext cx="1159033" cy="674188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31" name="矩形"/>
          <p:cNvSpPr/>
          <p:nvPr/>
        </p:nvSpPr>
        <p:spPr>
          <a:xfrm>
            <a:off x="7180498" y="3179530"/>
            <a:ext cx="1071936" cy="571124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32" name="便利貼"/>
          <p:cNvSpPr txBox="1"/>
          <p:nvPr/>
        </p:nvSpPr>
        <p:spPr>
          <a:xfrm>
            <a:off x="259337" y="6369190"/>
            <a:ext cx="2501241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便利貼</a:t>
            </a:r>
          </a:p>
        </p:txBody>
      </p:sp>
      <p:sp>
        <p:nvSpPr>
          <p:cNvPr id="933" name="自訂背景"/>
          <p:cNvSpPr txBox="1"/>
          <p:nvPr/>
        </p:nvSpPr>
        <p:spPr>
          <a:xfrm>
            <a:off x="6252683" y="6335647"/>
            <a:ext cx="5382923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自訂背景</a:t>
            </a:r>
          </a:p>
        </p:txBody>
      </p:sp>
      <p:sp>
        <p:nvSpPr>
          <p:cNvPr id="934" name="多個畫面"/>
          <p:cNvSpPr txBox="1"/>
          <p:nvPr/>
        </p:nvSpPr>
        <p:spPr>
          <a:xfrm>
            <a:off x="7953304" y="3458900"/>
            <a:ext cx="2501241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多個畫面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6.GOOGLE 協作平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131400">
              <a:defRPr sz="5655"/>
            </a:lvl1pPr>
          </a:lstStyle>
          <a:p>
            <a:pPr/>
            <a:r>
              <a:t>6.GOOGLE 協作平台</a:t>
            </a:r>
          </a:p>
        </p:txBody>
      </p:sp>
      <p:sp>
        <p:nvSpPr>
          <p:cNvPr id="937" name="點兩下來編輯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grpSp>
        <p:nvGrpSpPr>
          <p:cNvPr id="940" name="截圖 2021-07-11 上午12.28.26.png"/>
          <p:cNvGrpSpPr/>
          <p:nvPr/>
        </p:nvGrpSpPr>
        <p:grpSpPr>
          <a:xfrm>
            <a:off x="726590" y="5041701"/>
            <a:ext cx="2570224" cy="2433470"/>
            <a:chOff x="0" y="0"/>
            <a:chExt cx="2570223" cy="2433468"/>
          </a:xfrm>
        </p:grpSpPr>
        <p:pic>
          <p:nvPicPr>
            <p:cNvPr id="939" name="截圖 2021-07-11 上午12.28.26.png" descr="截圖 2021-07-11 上午12.28.26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03200"/>
              <a:ext cx="2163824" cy="198896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38" name="截圖 2021-07-11 上午12.28.26.png" descr="截圖 2021-07-11 上午12.28.26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570224" cy="2433469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協作平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協作平台</a:t>
            </a:r>
          </a:p>
        </p:txBody>
      </p:sp>
      <p:sp>
        <p:nvSpPr>
          <p:cNvPr id="943" name="範本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範本</a:t>
            </a:r>
          </a:p>
        </p:txBody>
      </p:sp>
      <p:pic>
        <p:nvPicPr>
          <p:cNvPr id="944" name="截圖 2021-07-13 下午4.34.30.png" descr="截圖 2021-07-13 下午4.34.3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6619" y="4691106"/>
            <a:ext cx="12131562" cy="3697239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sp>
        <p:nvSpPr>
          <p:cNvPr id="945" name="矩形"/>
          <p:cNvSpPr/>
          <p:nvPr/>
        </p:nvSpPr>
        <p:spPr>
          <a:xfrm>
            <a:off x="9687525" y="4749436"/>
            <a:ext cx="1613865" cy="629790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46" name="點這個，還有很多可以選"/>
          <p:cNvSpPr txBox="1"/>
          <p:nvPr/>
        </p:nvSpPr>
        <p:spPr>
          <a:xfrm>
            <a:off x="6711514" y="3441555"/>
            <a:ext cx="3080715" cy="1361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點這個，還有很多可以選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帳號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帳號</a:t>
            </a:r>
          </a:p>
        </p:txBody>
      </p:sp>
      <p:sp>
        <p:nvSpPr>
          <p:cNvPr id="271" name="第一次使用，介接教育部帳號：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第一次使用，介接教育部帳號：</a:t>
            </a:r>
          </a:p>
        </p:txBody>
      </p:sp>
      <p:pic>
        <p:nvPicPr>
          <p:cNvPr id="272" name="ah.png" descr="ah.png"/>
          <p:cNvPicPr>
            <a:picLocks noChangeAspect="1"/>
          </p:cNvPicPr>
          <p:nvPr/>
        </p:nvPicPr>
        <p:blipFill>
          <a:blip r:embed="rId2">
            <a:extLst/>
          </a:blip>
          <a:srcRect l="27591" t="43432" r="27591" b="0"/>
          <a:stretch>
            <a:fillRect/>
          </a:stretch>
        </p:blipFill>
        <p:spPr>
          <a:xfrm>
            <a:off x="3397183" y="4193182"/>
            <a:ext cx="7236588" cy="5137818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sp>
        <p:nvSpPr>
          <p:cNvPr id="273" name="矩形"/>
          <p:cNvSpPr/>
          <p:nvPr/>
        </p:nvSpPr>
        <p:spPr>
          <a:xfrm>
            <a:off x="6874961" y="8449762"/>
            <a:ext cx="435025" cy="227409"/>
          </a:xfrm>
          <a:prstGeom prst="rect">
            <a:avLst/>
          </a:prstGeom>
          <a:gradFill>
            <a:gsLst>
              <a:gs pos="0">
                <a:schemeClr val="accent1">
                  <a:lumOff val="-6216"/>
                </a:schemeClr>
              </a:gs>
              <a:gs pos="100000">
                <a:schemeClr val="accent1"/>
              </a:gs>
            </a:gsLst>
            <a:lin ang="16200000"/>
          </a:gradFill>
          <a:ln w="25400">
            <a:solidFill>
              <a:schemeClr val="accent1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4" name="矩形"/>
          <p:cNvSpPr/>
          <p:nvPr/>
        </p:nvSpPr>
        <p:spPr>
          <a:xfrm>
            <a:off x="7554538" y="6573670"/>
            <a:ext cx="435025" cy="227410"/>
          </a:xfrm>
          <a:prstGeom prst="rect">
            <a:avLst/>
          </a:prstGeom>
          <a:gradFill>
            <a:gsLst>
              <a:gs pos="0">
                <a:schemeClr val="accent1">
                  <a:lumOff val="-6216"/>
                </a:schemeClr>
              </a:gs>
              <a:gs pos="100000">
                <a:schemeClr val="accent1"/>
              </a:gs>
            </a:gsLst>
            <a:lin ang="16200000"/>
          </a:gradFill>
          <a:ln w="25400">
            <a:solidFill>
              <a:schemeClr val="accent1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75" name="矩形"/>
          <p:cNvSpPr/>
          <p:nvPr/>
        </p:nvSpPr>
        <p:spPr>
          <a:xfrm>
            <a:off x="5344230" y="5926119"/>
            <a:ext cx="435025" cy="227409"/>
          </a:xfrm>
          <a:prstGeom prst="rect">
            <a:avLst/>
          </a:prstGeom>
          <a:gradFill>
            <a:gsLst>
              <a:gs pos="0">
                <a:schemeClr val="accent1">
                  <a:lumOff val="-6216"/>
                </a:schemeClr>
              </a:gs>
              <a:gs pos="100000">
                <a:schemeClr val="accent1"/>
              </a:gs>
            </a:gsLst>
            <a:lin ang="16200000"/>
          </a:gradFill>
          <a:ln w="25400">
            <a:solidFill>
              <a:schemeClr val="accent1"/>
            </a:solidFill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協作平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協作平台</a:t>
            </a:r>
          </a:p>
        </p:txBody>
      </p:sp>
      <p:sp>
        <p:nvSpPr>
          <p:cNvPr id="949" name="範本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範本</a:t>
            </a:r>
          </a:p>
        </p:txBody>
      </p:sp>
      <p:pic>
        <p:nvPicPr>
          <p:cNvPr id="950" name="截圖 2021-07-11 上午12.48.05.png" descr="截圖 2021-07-11 上午12.48.05.png"/>
          <p:cNvPicPr>
            <a:picLocks noChangeAspect="1"/>
          </p:cNvPicPr>
          <p:nvPr/>
        </p:nvPicPr>
        <p:blipFill>
          <a:blip r:embed="rId2">
            <a:extLst/>
          </a:blip>
          <a:srcRect l="0" t="4412" r="0" b="4412"/>
          <a:stretch>
            <a:fillRect/>
          </a:stretch>
        </p:blipFill>
        <p:spPr>
          <a:xfrm>
            <a:off x="437951" y="4613175"/>
            <a:ext cx="12128783" cy="2976684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sp>
        <p:nvSpPr>
          <p:cNvPr id="951" name="矩形"/>
          <p:cNvSpPr/>
          <p:nvPr/>
        </p:nvSpPr>
        <p:spPr>
          <a:xfrm>
            <a:off x="674645" y="4717219"/>
            <a:ext cx="2879223" cy="2768476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52" name="看起來像外面的教育機構在用的"/>
          <p:cNvSpPr txBox="1"/>
          <p:nvPr/>
        </p:nvSpPr>
        <p:spPr>
          <a:xfrm>
            <a:off x="267147" y="7850858"/>
            <a:ext cx="3694219" cy="1361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看起來像外面的教育機構在用的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協作平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協作平台</a:t>
            </a:r>
          </a:p>
        </p:txBody>
      </p:sp>
      <p:sp>
        <p:nvSpPr>
          <p:cNvPr id="955" name="範本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範本</a:t>
            </a:r>
          </a:p>
        </p:txBody>
      </p:sp>
      <p:pic>
        <p:nvPicPr>
          <p:cNvPr id="956" name="截圖 2021-07-11 上午12.48.05.png" descr="截圖 2021-07-11 上午12.48.05.png"/>
          <p:cNvPicPr>
            <a:picLocks noChangeAspect="1"/>
          </p:cNvPicPr>
          <p:nvPr/>
        </p:nvPicPr>
        <p:blipFill>
          <a:blip r:embed="rId2">
            <a:extLst/>
          </a:blip>
          <a:srcRect l="0" t="4412" r="0" b="4412"/>
          <a:stretch>
            <a:fillRect/>
          </a:stretch>
        </p:blipFill>
        <p:spPr>
          <a:xfrm>
            <a:off x="437951" y="4613175"/>
            <a:ext cx="12128783" cy="2976684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sp>
        <p:nvSpPr>
          <p:cNvPr id="957" name="矩形"/>
          <p:cNvSpPr/>
          <p:nvPr/>
        </p:nvSpPr>
        <p:spPr>
          <a:xfrm>
            <a:off x="3602279" y="4752922"/>
            <a:ext cx="2879224" cy="2768475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58" name="有點像科技中心做成果用的"/>
          <p:cNvSpPr txBox="1"/>
          <p:nvPr/>
        </p:nvSpPr>
        <p:spPr>
          <a:xfrm>
            <a:off x="3194782" y="7886562"/>
            <a:ext cx="3694219" cy="1361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有點像科技中心做成果用的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協作平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協作平台</a:t>
            </a:r>
          </a:p>
        </p:txBody>
      </p:sp>
      <p:sp>
        <p:nvSpPr>
          <p:cNvPr id="961" name="版面由很多個區塊構成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版面由很多個區塊構成</a:t>
            </a:r>
          </a:p>
        </p:txBody>
      </p:sp>
      <p:pic>
        <p:nvPicPr>
          <p:cNvPr id="962" name="截圖 2021-07-14 上午12.06.05.png" descr="截圖 2021-07-14 上午12.06.05.png"/>
          <p:cNvPicPr>
            <a:picLocks noChangeAspect="1"/>
          </p:cNvPicPr>
          <p:nvPr/>
        </p:nvPicPr>
        <p:blipFill>
          <a:blip r:embed="rId2">
            <a:extLst/>
          </a:blip>
          <a:srcRect l="0" t="0" r="24632" b="0"/>
          <a:stretch>
            <a:fillRect/>
          </a:stretch>
        </p:blipFill>
        <p:spPr>
          <a:xfrm>
            <a:off x="1394487" y="3894027"/>
            <a:ext cx="9801375" cy="5367754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協作平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協作平台</a:t>
            </a:r>
          </a:p>
        </p:txBody>
      </p:sp>
      <p:sp>
        <p:nvSpPr>
          <p:cNvPr id="965" name="優勢在於可以直接放入GOOGLE的其他服務"/>
          <p:cNvSpPr txBox="1"/>
          <p:nvPr>
            <p:ph type="body" sz="half" idx="1"/>
          </p:nvPr>
        </p:nvSpPr>
        <p:spPr>
          <a:xfrm>
            <a:off x="650238" y="3149599"/>
            <a:ext cx="5982005" cy="5535084"/>
          </a:xfrm>
          <a:prstGeom prst="rect">
            <a:avLst/>
          </a:prstGeom>
        </p:spPr>
        <p:txBody>
          <a:bodyPr/>
          <a:lstStyle/>
          <a:p>
            <a:pPr/>
            <a:r>
              <a:t>優勢在於可以直接放入GOOGLE的其他服務</a:t>
            </a:r>
          </a:p>
        </p:txBody>
      </p:sp>
      <p:grpSp>
        <p:nvGrpSpPr>
          <p:cNvPr id="968" name="截圖 2021-07-14 上午12.08.12.png"/>
          <p:cNvGrpSpPr/>
          <p:nvPr/>
        </p:nvGrpSpPr>
        <p:grpSpPr>
          <a:xfrm>
            <a:off x="7289982" y="3069119"/>
            <a:ext cx="3590153" cy="6421660"/>
            <a:chOff x="0" y="0"/>
            <a:chExt cx="3590152" cy="6421659"/>
          </a:xfrm>
        </p:grpSpPr>
        <p:pic>
          <p:nvPicPr>
            <p:cNvPr id="967" name="截圖 2021-07-14 上午12.08.12.png" descr="截圖 2021-07-14 上午12.08.12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03200"/>
              <a:ext cx="3183753" cy="597716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66" name="截圖 2021-07-14 上午12.08.12.png" descr="截圖 2021-07-14 上午12.08.12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590153" cy="642166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7.GOOGLE Driv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7.GOOGLE Drive</a:t>
            </a:r>
          </a:p>
        </p:txBody>
      </p:sp>
      <p:sp>
        <p:nvSpPr>
          <p:cNvPr id="971" name="點兩下來編輯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grpSp>
        <p:nvGrpSpPr>
          <p:cNvPr id="974" name="截圖 2021-07-11 上午12.30.14.png"/>
          <p:cNvGrpSpPr/>
          <p:nvPr/>
        </p:nvGrpSpPr>
        <p:grpSpPr>
          <a:xfrm>
            <a:off x="1518102" y="5159490"/>
            <a:ext cx="1969527" cy="2007627"/>
            <a:chOff x="0" y="0"/>
            <a:chExt cx="1969525" cy="2007625"/>
          </a:xfrm>
        </p:grpSpPr>
        <p:pic>
          <p:nvPicPr>
            <p:cNvPr id="973" name="截圖 2021-07-11 上午12.30.14.png" descr="截圖 2021-07-11 上午12.30.14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03200"/>
              <a:ext cx="1563127" cy="156312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72" name="截圖 2021-07-11 上午12.30.14.png" descr="截圖 2021-07-11 上午12.30.14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969526" cy="200762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Driv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Drive</a:t>
            </a:r>
          </a:p>
        </p:txBody>
      </p:sp>
      <p:sp>
        <p:nvSpPr>
          <p:cNvPr id="977" name="網頁版：從GOOGLE入口進去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網頁版：從GOOGLE入口進去</a:t>
            </a:r>
          </a:p>
          <a:p>
            <a:pPr/>
            <a:r>
              <a:t>電腦版：分成個人版跟企業版</a:t>
            </a:r>
          </a:p>
          <a:p>
            <a:pPr lvl="1"/>
            <a:r>
              <a:t>個人版：可以選擇要同步哪些資料夾</a:t>
            </a:r>
          </a:p>
          <a:p>
            <a:pPr lvl="1"/>
            <a:r>
              <a:t>企業版：會製作所有檔案的連結，而且可以多帳號登入，切換使用</a:t>
            </a:r>
          </a:p>
          <a:p>
            <a:pPr lvl="1"/>
            <a:r>
              <a:t>下載軟體的地方有點難找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Driv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Drive</a:t>
            </a:r>
          </a:p>
        </p:txBody>
      </p:sp>
      <p:sp>
        <p:nvSpPr>
          <p:cNvPr id="980" name="個人行政經驗分享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個人行政經驗分享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8.GOOGLE 相片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8.GOOGLE 相片</a:t>
            </a:r>
          </a:p>
        </p:txBody>
      </p:sp>
      <p:sp>
        <p:nvSpPr>
          <p:cNvPr id="983" name="點兩下來編輯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grpSp>
        <p:nvGrpSpPr>
          <p:cNvPr id="986" name="截圖 2021-07-11 上午12.30.35.png"/>
          <p:cNvGrpSpPr/>
          <p:nvPr/>
        </p:nvGrpSpPr>
        <p:grpSpPr>
          <a:xfrm>
            <a:off x="1368044" y="4673600"/>
            <a:ext cx="2219132" cy="2433469"/>
            <a:chOff x="0" y="0"/>
            <a:chExt cx="2219131" cy="2433468"/>
          </a:xfrm>
        </p:grpSpPr>
        <p:pic>
          <p:nvPicPr>
            <p:cNvPr id="985" name="截圖 2021-07-11 上午12.30.35.png" descr="截圖 2021-07-11 上午12.30.35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03200"/>
              <a:ext cx="1812732" cy="198896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84" name="截圖 2021-07-11 上午12.30.35.png" descr="截圖 2021-07-11 上午12.30.35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219132" cy="2433469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相片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相片</a:t>
            </a:r>
          </a:p>
        </p:txBody>
      </p:sp>
      <p:sp>
        <p:nvSpPr>
          <p:cNvPr id="989" name="手機下載APP，即可備份手機照片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手機下載APP，即可備份手機照片</a:t>
            </a:r>
          </a:p>
          <a:p>
            <a:pPr/>
            <a:r>
              <a:t>電腦從GOOGLE入口進去，就可以連進去看跟整理</a:t>
            </a:r>
          </a:p>
          <a:p>
            <a:pPr/>
            <a:r>
              <a:t>善用「建立相簿」以及「封存」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9.管理者功能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9.管理者功能</a:t>
            </a:r>
          </a:p>
        </p:txBody>
      </p:sp>
      <p:sp>
        <p:nvSpPr>
          <p:cNvPr id="992" name="點兩下來編輯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grpSp>
        <p:nvGrpSpPr>
          <p:cNvPr id="995" name="截圖 2021-07-11 上午12.31.14.png"/>
          <p:cNvGrpSpPr/>
          <p:nvPr/>
        </p:nvGrpSpPr>
        <p:grpSpPr>
          <a:xfrm>
            <a:off x="2871414" y="4784578"/>
            <a:ext cx="1969527" cy="2211513"/>
            <a:chOff x="0" y="0"/>
            <a:chExt cx="1969525" cy="2211511"/>
          </a:xfrm>
        </p:grpSpPr>
        <p:pic>
          <p:nvPicPr>
            <p:cNvPr id="994" name="截圖 2021-07-11 上午12.31.14.png" descr="截圖 2021-07-11 上午12.31.14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03200"/>
              <a:ext cx="1563127" cy="176701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93" name="截圖 2021-07-11 上午12.31.14.png" descr="截圖 2021-07-11 上午12.31.14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969526" cy="2211512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帳號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帳號</a:t>
            </a:r>
          </a:p>
        </p:txBody>
      </p:sp>
      <p:sp>
        <p:nvSpPr>
          <p:cNvPr id="278" name="第一次使用，介接教育部帳號：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第一次使用，介接教育部帳號：</a:t>
            </a:r>
          </a:p>
          <a:p>
            <a:pPr lvl="1"/>
            <a:r>
              <a:t>成功後，剛剛的網址會導回雲端硬碟</a:t>
            </a:r>
          </a:p>
        </p:txBody>
      </p:sp>
      <p:pic>
        <p:nvPicPr>
          <p:cNvPr id="279" name="ai.png" descr="ai.png"/>
          <p:cNvPicPr>
            <a:picLocks noChangeAspect="1"/>
          </p:cNvPicPr>
          <p:nvPr/>
        </p:nvPicPr>
        <p:blipFill>
          <a:blip r:embed="rId2">
            <a:extLst/>
          </a:blip>
          <a:srcRect l="0" t="32672" r="0" b="0"/>
          <a:stretch>
            <a:fillRect/>
          </a:stretch>
        </p:blipFill>
        <p:spPr>
          <a:xfrm>
            <a:off x="293885" y="4917237"/>
            <a:ext cx="12417030" cy="4702517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sp>
        <p:nvSpPr>
          <p:cNvPr id="280" name="這裡可以看到身份"/>
          <p:cNvSpPr txBox="1"/>
          <p:nvPr/>
        </p:nvSpPr>
        <p:spPr>
          <a:xfrm>
            <a:off x="8509273" y="6202903"/>
            <a:ext cx="3973046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這裡可以看到身份</a:t>
            </a:r>
          </a:p>
        </p:txBody>
      </p:sp>
      <p:sp>
        <p:nvSpPr>
          <p:cNvPr id="281" name="圓形"/>
          <p:cNvSpPr/>
          <p:nvPr/>
        </p:nvSpPr>
        <p:spPr>
          <a:xfrm>
            <a:off x="11693835" y="5017559"/>
            <a:ext cx="1270001" cy="1270001"/>
          </a:xfrm>
          <a:prstGeom prst="ellipse">
            <a:avLst/>
          </a:prstGeom>
          <a:ln w="76200">
            <a:solidFill>
              <a:schemeClr val="accent1"/>
            </a:solidFill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管理者功能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管理者功能</a:t>
            </a:r>
          </a:p>
        </p:txBody>
      </p:sp>
      <p:sp>
        <p:nvSpPr>
          <p:cNvPr id="998" name="升級功能區別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升級功能區別</a:t>
            </a:r>
          </a:p>
          <a:p>
            <a:pPr/>
            <a:r>
              <a:t>試用升級功能，以及功能指派</a:t>
            </a:r>
          </a:p>
          <a:p>
            <a:pPr/>
            <a:r>
              <a:t>權限區隔，與學生帳號設定</a:t>
            </a:r>
          </a:p>
          <a:p>
            <a:pPr/>
            <a:r>
              <a:t>classroom可加入外來帳號</a:t>
            </a:r>
          </a:p>
          <a:p>
            <a:pPr/>
            <a:r>
              <a:t>Meet相關設定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管理者功能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管理者功能</a:t>
            </a:r>
          </a:p>
        </p:txBody>
      </p:sp>
      <p:sp>
        <p:nvSpPr>
          <p:cNvPr id="1001" name="GOOGLE教育版帳號：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37154" indent="-437154" defTabSz="1196423">
              <a:spcBef>
                <a:spcPts val="2300"/>
              </a:spcBef>
              <a:defRPr sz="3496"/>
            </a:pPr>
            <a:r>
              <a:t>GOOGLE教育版帳號：</a:t>
            </a:r>
          </a:p>
          <a:p>
            <a:pPr lvl="1" marL="690244" indent="-391138" defTabSz="1196423">
              <a:spcBef>
                <a:spcPts val="2300"/>
              </a:spcBef>
              <a:defRPr sz="3128"/>
            </a:pPr>
            <a:r>
              <a:t>Education Fundamentals：基本，申請通過就是這個</a:t>
            </a:r>
          </a:p>
          <a:p>
            <a:pPr lvl="1" marL="690244" indent="-391138" defTabSz="1196423">
              <a:spcBef>
                <a:spcPts val="2300"/>
              </a:spcBef>
              <a:defRPr sz="3128"/>
            </a:pPr>
            <a:r>
              <a:t>Education Standard：標準</a:t>
            </a:r>
          </a:p>
          <a:p>
            <a:pPr lvl="1" marL="690244" indent="-391138" defTabSz="1196423">
              <a:spcBef>
                <a:spcPts val="2300"/>
              </a:spcBef>
              <a:defRPr sz="3128"/>
            </a:pPr>
            <a:r>
              <a:t>Teaching and Learning Upgrade</a:t>
            </a:r>
          </a:p>
          <a:p>
            <a:pPr lvl="1" marL="690244" indent="-391138" defTabSz="1196423">
              <a:spcBef>
                <a:spcPts val="2300"/>
              </a:spcBef>
              <a:defRPr sz="3128"/>
            </a:pPr>
            <a:r>
              <a:t>Education Plus</a:t>
            </a:r>
          </a:p>
          <a:p>
            <a:pPr marL="437154" indent="-437154" defTabSz="1196423">
              <a:spcBef>
                <a:spcPts val="2300"/>
              </a:spcBef>
              <a:defRPr sz="3496"/>
            </a:pPr>
            <a:r>
              <a:t>比較：</a:t>
            </a:r>
            <a:r>
              <a:rPr u="sng">
                <a:solidFill>
                  <a:srgbClr val="D01010"/>
                </a:solidFill>
                <a:uFill>
                  <a:solidFill>
                    <a:srgbClr val="D01010"/>
                  </a:solidFill>
                </a:uFill>
                <a:hlinkClick r:id="rId2" invalidUrl="" action="" tgtFrame="" tooltip="" history="1" highlightClick="0" endSnd="0"/>
              </a:rPr>
              <a:t>https://edu.google.com/intl/zh-TW/products/workspace-for-education/editions/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管理者功能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管理者功能</a:t>
            </a:r>
          </a:p>
        </p:txBody>
      </p:sp>
      <p:sp>
        <p:nvSpPr>
          <p:cNvPr id="1004" name="Teaching and Learning Upgrade：…"/>
          <p:cNvSpPr txBox="1"/>
          <p:nvPr>
            <p:ph type="body" idx="1"/>
          </p:nvPr>
        </p:nvSpPr>
        <p:spPr>
          <a:xfrm>
            <a:off x="650238" y="3149599"/>
            <a:ext cx="10518988" cy="5994202"/>
          </a:xfrm>
          <a:prstGeom prst="rect">
            <a:avLst/>
          </a:prstGeom>
        </p:spPr>
        <p:txBody>
          <a:bodyPr/>
          <a:lstStyle/>
          <a:p>
            <a:pPr marL="446657" indent="-446657" defTabSz="1222432">
              <a:spcBef>
                <a:spcPts val="2300"/>
              </a:spcBef>
              <a:defRPr sz="3572"/>
            </a:pPr>
            <a:r>
              <a:t>Teaching and Learning Upgrade：</a:t>
            </a:r>
          </a:p>
          <a:p>
            <a:pPr lvl="1" marL="705249" indent="-399641" defTabSz="1222432">
              <a:spcBef>
                <a:spcPts val="2300"/>
              </a:spcBef>
              <a:defRPr sz="3196"/>
            </a:pPr>
            <a:r>
              <a:t>免費試用60天</a:t>
            </a:r>
          </a:p>
          <a:p>
            <a:pPr lvl="1" marL="705249" indent="-399641" defTabSz="1222432">
              <a:spcBef>
                <a:spcPts val="2300"/>
              </a:spcBef>
              <a:defRPr sz="3196"/>
            </a:pPr>
            <a:r>
              <a:t>會議室可容納250人</a:t>
            </a:r>
          </a:p>
          <a:p>
            <a:pPr lvl="1" marL="705249" indent="-399641" defTabSz="1222432">
              <a:spcBef>
                <a:spcPts val="2300"/>
              </a:spcBef>
              <a:defRPr sz="3196"/>
            </a:pPr>
            <a:r>
              <a:t>會議室自動出現出席紀錄</a:t>
            </a:r>
          </a:p>
          <a:p>
            <a:pPr lvl="1" marL="705249" indent="-399641" defTabSz="1222432">
              <a:spcBef>
                <a:spcPts val="2300"/>
              </a:spcBef>
              <a:defRPr sz="3196"/>
            </a:pPr>
            <a:r>
              <a:t>會議室有分組討論功能</a:t>
            </a:r>
          </a:p>
          <a:p>
            <a:pPr lvl="1" marL="705249" indent="-399641" defTabSz="1222432">
              <a:spcBef>
                <a:spcPts val="2300"/>
              </a:spcBef>
              <a:defRPr sz="3196"/>
            </a:pPr>
            <a:r>
              <a:t>會議室可開上限一萬人的直播（無互動）</a:t>
            </a:r>
          </a:p>
          <a:p>
            <a:pPr lvl="1" marL="705249" indent="-399641" defTabSz="1222432">
              <a:spcBef>
                <a:spcPts val="2300"/>
              </a:spcBef>
              <a:defRPr sz="3196"/>
            </a:pPr>
            <a:r>
              <a:t>一個帳號一個月4美元，試用期有50個帳號可用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管理者功能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管理者功能</a:t>
            </a:r>
          </a:p>
        </p:txBody>
      </p:sp>
      <p:sp>
        <p:nvSpPr>
          <p:cNvPr id="1007" name="升級功能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升級功能</a:t>
            </a:r>
          </a:p>
        </p:txBody>
      </p:sp>
      <p:grpSp>
        <p:nvGrpSpPr>
          <p:cNvPr id="1010" name="截圖 2021-07-10 下午7.58.45.png"/>
          <p:cNvGrpSpPr/>
          <p:nvPr/>
        </p:nvGrpSpPr>
        <p:grpSpPr>
          <a:xfrm>
            <a:off x="190632" y="4359341"/>
            <a:ext cx="3183534" cy="4481183"/>
            <a:chOff x="0" y="0"/>
            <a:chExt cx="3183533" cy="4481181"/>
          </a:xfrm>
        </p:grpSpPr>
        <p:pic>
          <p:nvPicPr>
            <p:cNvPr id="1009" name="截圖 2021-07-10 下午7.58.45.png" descr="截圖 2021-07-10 下午7.58.45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00" t="0" r="49430" b="16793"/>
            <a:stretch>
              <a:fillRect/>
            </a:stretch>
          </p:blipFill>
          <p:spPr>
            <a:xfrm>
              <a:off x="203200" y="203200"/>
              <a:ext cx="2777134" cy="403668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08" name="截圖 2021-07-10 下午7.58.45.png" descr="截圖 2021-07-10 下午7.58.45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3183534" cy="4481183"/>
            </a:xfrm>
            <a:prstGeom prst="rect">
              <a:avLst/>
            </a:prstGeom>
            <a:effectLst/>
          </p:spPr>
        </p:pic>
      </p:grpSp>
      <p:grpSp>
        <p:nvGrpSpPr>
          <p:cNvPr id="1013" name="截圖 2021-07-10 下午7.59.56.png"/>
          <p:cNvGrpSpPr/>
          <p:nvPr/>
        </p:nvGrpSpPr>
        <p:grpSpPr>
          <a:xfrm>
            <a:off x="3815079" y="4155182"/>
            <a:ext cx="4419601" cy="4889501"/>
            <a:chOff x="0" y="0"/>
            <a:chExt cx="4419600" cy="4889500"/>
          </a:xfrm>
        </p:grpSpPr>
        <p:pic>
          <p:nvPicPr>
            <p:cNvPr id="1012" name="截圖 2021-07-10 下午7.59.56.png" descr="截圖 2021-07-10 下午7.59.56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03200" y="203200"/>
              <a:ext cx="4013200" cy="4445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11" name="截圖 2021-07-10 下午7.59.56.png" descr="截圖 2021-07-10 下午7.59.56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419600" cy="4889500"/>
            </a:xfrm>
            <a:prstGeom prst="rect">
              <a:avLst/>
            </a:prstGeom>
            <a:effectLst/>
          </p:spPr>
        </p:pic>
      </p:grpSp>
      <p:grpSp>
        <p:nvGrpSpPr>
          <p:cNvPr id="1016" name="截圖 2021-07-10 下午8.00.53.png"/>
          <p:cNvGrpSpPr/>
          <p:nvPr/>
        </p:nvGrpSpPr>
        <p:grpSpPr>
          <a:xfrm>
            <a:off x="8675594" y="4762036"/>
            <a:ext cx="4327791" cy="4148404"/>
            <a:chOff x="0" y="0"/>
            <a:chExt cx="4327789" cy="4148402"/>
          </a:xfrm>
        </p:grpSpPr>
        <p:pic>
          <p:nvPicPr>
            <p:cNvPr id="1015" name="截圖 2021-07-10 下午8.00.53.png" descr="截圖 2021-07-10 下午8.00.53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0" r="66547" b="14972"/>
            <a:stretch>
              <a:fillRect/>
            </a:stretch>
          </p:blipFill>
          <p:spPr>
            <a:xfrm>
              <a:off x="203200" y="203200"/>
              <a:ext cx="3921390" cy="370390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14" name="截圖 2021-07-10 下午8.00.53.png" descr="截圖 2021-07-10 下午8.00.53.pn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4327790" cy="4148403"/>
            </a:xfrm>
            <a:prstGeom prst="rect">
              <a:avLst/>
            </a:prstGeom>
            <a:effectLst/>
          </p:spPr>
        </p:pic>
      </p:grpSp>
      <p:sp>
        <p:nvSpPr>
          <p:cNvPr id="1017" name="矩形"/>
          <p:cNvSpPr/>
          <p:nvPr/>
        </p:nvSpPr>
        <p:spPr>
          <a:xfrm>
            <a:off x="452510" y="5663720"/>
            <a:ext cx="1700729" cy="828177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18" name="矩形"/>
          <p:cNvSpPr/>
          <p:nvPr/>
        </p:nvSpPr>
        <p:spPr>
          <a:xfrm>
            <a:off x="452510" y="7585654"/>
            <a:ext cx="1700729" cy="828176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19" name="矩形"/>
          <p:cNvSpPr/>
          <p:nvPr/>
        </p:nvSpPr>
        <p:spPr>
          <a:xfrm>
            <a:off x="7386710" y="5790720"/>
            <a:ext cx="598806" cy="2744819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20" name="矩形"/>
          <p:cNvSpPr/>
          <p:nvPr/>
        </p:nvSpPr>
        <p:spPr>
          <a:xfrm>
            <a:off x="9012310" y="7416320"/>
            <a:ext cx="2901541" cy="828177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21" name="要往下找"/>
          <p:cNvSpPr txBox="1"/>
          <p:nvPr/>
        </p:nvSpPr>
        <p:spPr>
          <a:xfrm>
            <a:off x="6209942" y="4795280"/>
            <a:ext cx="2952341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要往下找</a:t>
            </a:r>
          </a:p>
        </p:txBody>
      </p:sp>
      <p:sp>
        <p:nvSpPr>
          <p:cNvPr id="1022" name="箭頭"/>
          <p:cNvSpPr/>
          <p:nvPr/>
        </p:nvSpPr>
        <p:spPr>
          <a:xfrm>
            <a:off x="2864993" y="6762997"/>
            <a:ext cx="1168514" cy="546342"/>
          </a:xfrm>
          <a:prstGeom prst="rightArrow">
            <a:avLst>
              <a:gd name="adj1" fmla="val 31146"/>
              <a:gd name="adj2" fmla="val 95966"/>
            </a:avLst>
          </a:prstGeom>
          <a:solidFill>
            <a:schemeClr val="accent1"/>
          </a:solidFill>
          <a:ln w="25400">
            <a:solidFill>
              <a:schemeClr val="accent1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23" name="箭頭"/>
          <p:cNvSpPr/>
          <p:nvPr/>
        </p:nvSpPr>
        <p:spPr>
          <a:xfrm>
            <a:off x="7936527" y="7557237"/>
            <a:ext cx="1168513" cy="546343"/>
          </a:xfrm>
          <a:prstGeom prst="rightArrow">
            <a:avLst>
              <a:gd name="adj1" fmla="val 31146"/>
              <a:gd name="adj2" fmla="val 95966"/>
            </a:avLst>
          </a:prstGeom>
          <a:solidFill>
            <a:schemeClr val="accent1"/>
          </a:solidFill>
          <a:ln w="25400">
            <a:solidFill>
              <a:schemeClr val="accent1"/>
            </a:solidFill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管理者功能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管理者功能</a:t>
            </a:r>
          </a:p>
        </p:txBody>
      </p:sp>
      <p:sp>
        <p:nvSpPr>
          <p:cNvPr id="1026" name="升級功能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升級功能</a:t>
            </a:r>
          </a:p>
        </p:txBody>
      </p:sp>
      <p:pic>
        <p:nvPicPr>
          <p:cNvPr id="1027" name="截圖 2021-07-10 下午8.00.53.png" descr="截圖 2021-07-10 下午8.00.5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2366" y="4643503"/>
            <a:ext cx="11722101" cy="4356101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sp>
        <p:nvSpPr>
          <p:cNvPr id="1028" name="矩形"/>
          <p:cNvSpPr/>
          <p:nvPr/>
        </p:nvSpPr>
        <p:spPr>
          <a:xfrm>
            <a:off x="6819443" y="7814254"/>
            <a:ext cx="1700729" cy="828176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29" name="矩形"/>
          <p:cNvSpPr/>
          <p:nvPr/>
        </p:nvSpPr>
        <p:spPr>
          <a:xfrm>
            <a:off x="10392376" y="7814254"/>
            <a:ext cx="1700730" cy="828176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管理者功能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管理者功能</a:t>
            </a:r>
          </a:p>
        </p:txBody>
      </p:sp>
      <p:sp>
        <p:nvSpPr>
          <p:cNvPr id="1032" name="升級功能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升級功能</a:t>
            </a:r>
          </a:p>
          <a:p>
            <a:pPr lvl="1"/>
            <a:r>
              <a:t>要去把服務一個一個授權給要用的人</a:t>
            </a:r>
          </a:p>
        </p:txBody>
      </p:sp>
      <p:grpSp>
        <p:nvGrpSpPr>
          <p:cNvPr id="1035" name="截圖 2021-07-10 下午8.09.47.png"/>
          <p:cNvGrpSpPr/>
          <p:nvPr/>
        </p:nvGrpSpPr>
        <p:grpSpPr>
          <a:xfrm>
            <a:off x="550991" y="5236019"/>
            <a:ext cx="11545432" cy="4241916"/>
            <a:chOff x="0" y="0"/>
            <a:chExt cx="11545430" cy="4241915"/>
          </a:xfrm>
        </p:grpSpPr>
        <p:pic>
          <p:nvPicPr>
            <p:cNvPr id="1034" name="截圖 2021-07-10 下午8.09.47.png" descr="截圖 2021-07-10 下午8.09.47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1068" b="28677"/>
            <a:stretch>
              <a:fillRect/>
            </a:stretch>
          </p:blipFill>
          <p:spPr>
            <a:xfrm>
              <a:off x="203200" y="203200"/>
              <a:ext cx="11139031" cy="379741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33" name="截圖 2021-07-10 下午8.09.47.png" descr="截圖 2021-07-10 下午8.09.47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11545432" cy="4241917"/>
            </a:xfrm>
            <a:prstGeom prst="rect">
              <a:avLst/>
            </a:prstGeom>
            <a:effectLst/>
          </p:spPr>
        </p:pic>
      </p:grpSp>
      <p:sp>
        <p:nvSpPr>
          <p:cNvPr id="1036" name="矩形"/>
          <p:cNvSpPr/>
          <p:nvPr/>
        </p:nvSpPr>
        <p:spPr>
          <a:xfrm>
            <a:off x="3669843" y="7340120"/>
            <a:ext cx="1700729" cy="828177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37" name="橢圓形"/>
          <p:cNvSpPr/>
          <p:nvPr/>
        </p:nvSpPr>
        <p:spPr>
          <a:xfrm>
            <a:off x="11184654" y="7308929"/>
            <a:ext cx="616832" cy="498147"/>
          </a:xfrm>
          <a:prstGeom prst="ellipse">
            <a:avLst/>
          </a:prstGeom>
          <a:ln w="762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38" name="矩形"/>
          <p:cNvSpPr/>
          <p:nvPr/>
        </p:nvSpPr>
        <p:spPr>
          <a:xfrm>
            <a:off x="2967110" y="5333520"/>
            <a:ext cx="1700729" cy="828177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管理者功能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管理者功能</a:t>
            </a:r>
          </a:p>
        </p:txBody>
      </p:sp>
      <p:sp>
        <p:nvSpPr>
          <p:cNvPr id="1041" name="升級功能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升級功能</a:t>
            </a:r>
          </a:p>
        </p:txBody>
      </p:sp>
      <p:grpSp>
        <p:nvGrpSpPr>
          <p:cNvPr id="1044" name="截圖 2021-07-10 下午8.12.37.png"/>
          <p:cNvGrpSpPr/>
          <p:nvPr/>
        </p:nvGrpSpPr>
        <p:grpSpPr>
          <a:xfrm>
            <a:off x="320053" y="4404578"/>
            <a:ext cx="12364694" cy="4152650"/>
            <a:chOff x="0" y="0"/>
            <a:chExt cx="12364692" cy="4152649"/>
          </a:xfrm>
        </p:grpSpPr>
        <p:pic>
          <p:nvPicPr>
            <p:cNvPr id="1043" name="截圖 2021-07-10 下午8.12.37.png" descr="截圖 2021-07-10 下午8.12.37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03200"/>
              <a:ext cx="11958293" cy="370815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42" name="截圖 2021-07-10 下午8.12.37.png" descr="截圖 2021-07-10 下午8.12.37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2364693" cy="4152650"/>
            </a:xfrm>
            <a:prstGeom prst="rect">
              <a:avLst/>
            </a:prstGeom>
            <a:effectLst/>
          </p:spPr>
        </p:pic>
      </p:grpSp>
      <p:sp>
        <p:nvSpPr>
          <p:cNvPr id="1045" name="矩形"/>
          <p:cNvSpPr/>
          <p:nvPr/>
        </p:nvSpPr>
        <p:spPr>
          <a:xfrm>
            <a:off x="8343443" y="6764387"/>
            <a:ext cx="1284011" cy="828177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管理者功能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管理者功能</a:t>
            </a:r>
          </a:p>
        </p:txBody>
      </p:sp>
      <p:sp>
        <p:nvSpPr>
          <p:cNvPr id="1048" name="權限區分：建立不同的「機構」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權限區分：建立不同的「機構」</a:t>
            </a:r>
          </a:p>
        </p:txBody>
      </p:sp>
      <p:grpSp>
        <p:nvGrpSpPr>
          <p:cNvPr id="1051" name="截圖 2021-07-10 下午8.52.14.png"/>
          <p:cNvGrpSpPr/>
          <p:nvPr/>
        </p:nvGrpSpPr>
        <p:grpSpPr>
          <a:xfrm>
            <a:off x="3480461" y="4219045"/>
            <a:ext cx="5555174" cy="4942903"/>
            <a:chOff x="0" y="0"/>
            <a:chExt cx="5555172" cy="4942901"/>
          </a:xfrm>
        </p:grpSpPr>
        <p:pic>
          <p:nvPicPr>
            <p:cNvPr id="1050" name="截圖 2021-07-10 下午8.52.14.png" descr="截圖 2021-07-10 下午8.52.14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03200"/>
              <a:ext cx="5148773" cy="449840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49" name="截圖 2021-07-10 下午8.52.14.png" descr="截圖 2021-07-10 下午8.52.14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555173" cy="4942902"/>
            </a:xfrm>
            <a:prstGeom prst="rect">
              <a:avLst/>
            </a:prstGeom>
            <a:effectLst/>
          </p:spPr>
        </p:pic>
      </p:grpSp>
      <p:sp>
        <p:nvSpPr>
          <p:cNvPr id="1052" name="矩形"/>
          <p:cNvSpPr/>
          <p:nvPr/>
        </p:nvSpPr>
        <p:spPr>
          <a:xfrm>
            <a:off x="4004791" y="6274904"/>
            <a:ext cx="2546566" cy="2598034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管理者功能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管理者功能</a:t>
            </a:r>
          </a:p>
        </p:txBody>
      </p:sp>
      <p:sp>
        <p:nvSpPr>
          <p:cNvPr id="1055" name="權限區分：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權限區分：</a:t>
            </a:r>
          </a:p>
          <a:p>
            <a:pPr lvl="1"/>
            <a:r>
              <a:t>善用搜尋使用者的功能，一次50個批次變更機構</a:t>
            </a:r>
          </a:p>
        </p:txBody>
      </p:sp>
      <p:grpSp>
        <p:nvGrpSpPr>
          <p:cNvPr id="1058" name="截圖 2021-07-10 下午8.53.23.png"/>
          <p:cNvGrpSpPr/>
          <p:nvPr/>
        </p:nvGrpSpPr>
        <p:grpSpPr>
          <a:xfrm>
            <a:off x="1996046" y="4991839"/>
            <a:ext cx="9181490" cy="4707540"/>
            <a:chOff x="0" y="0"/>
            <a:chExt cx="9181489" cy="4707539"/>
          </a:xfrm>
        </p:grpSpPr>
        <p:pic>
          <p:nvPicPr>
            <p:cNvPr id="1057" name="截圖 2021-07-10 下午8.53.23.png" descr="截圖 2021-07-10 下午8.53.2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03200"/>
              <a:ext cx="8775090" cy="426304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56" name="截圖 2021-07-10 下午8.53.23.png" descr="截圖 2021-07-10 下午8.53.23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9181490" cy="4707540"/>
            </a:xfrm>
            <a:prstGeom prst="rect">
              <a:avLst/>
            </a:prstGeom>
            <a:effectLst/>
          </p:spPr>
        </p:pic>
      </p:grpSp>
      <p:sp>
        <p:nvSpPr>
          <p:cNvPr id="1059" name="矩形"/>
          <p:cNvSpPr/>
          <p:nvPr/>
        </p:nvSpPr>
        <p:spPr>
          <a:xfrm>
            <a:off x="7374524" y="6224104"/>
            <a:ext cx="2366649" cy="685890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60" name="矩形"/>
          <p:cNvSpPr/>
          <p:nvPr/>
        </p:nvSpPr>
        <p:spPr>
          <a:xfrm>
            <a:off x="2243789" y="6333354"/>
            <a:ext cx="813282" cy="629943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管理者功能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管理者功能</a:t>
            </a:r>
          </a:p>
        </p:txBody>
      </p:sp>
      <p:sp>
        <p:nvSpPr>
          <p:cNvPr id="1063" name="教育帳號可進入個人帳號開設的meet：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教育帳號可進入個人帳號開設的meet：</a:t>
            </a:r>
          </a:p>
        </p:txBody>
      </p:sp>
      <p:grpSp>
        <p:nvGrpSpPr>
          <p:cNvPr id="1066" name="截圖 2021-07-10 下午8.35.44.png"/>
          <p:cNvGrpSpPr/>
          <p:nvPr/>
        </p:nvGrpSpPr>
        <p:grpSpPr>
          <a:xfrm>
            <a:off x="-13230" y="3972983"/>
            <a:ext cx="6896101" cy="1270001"/>
            <a:chOff x="0" y="0"/>
            <a:chExt cx="6896100" cy="1270000"/>
          </a:xfrm>
        </p:grpSpPr>
        <p:pic>
          <p:nvPicPr>
            <p:cNvPr id="1065" name="截圖 2021-07-10 下午8.35.44.png" descr="截圖 2021-07-10 下午8.35.44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03200"/>
              <a:ext cx="6489700" cy="8255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64" name="截圖 2021-07-10 下午8.35.44.png" descr="截圖 2021-07-10 下午8.35.44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896100" cy="1270000"/>
            </a:xfrm>
            <a:prstGeom prst="rect">
              <a:avLst/>
            </a:prstGeom>
            <a:effectLst/>
          </p:spPr>
        </p:pic>
      </p:grpSp>
      <p:grpSp>
        <p:nvGrpSpPr>
          <p:cNvPr id="1069" name="截圖 2021-07-10 下午8.36.23.png"/>
          <p:cNvGrpSpPr/>
          <p:nvPr/>
        </p:nvGrpSpPr>
        <p:grpSpPr>
          <a:xfrm>
            <a:off x="6952901" y="3889335"/>
            <a:ext cx="5797040" cy="5535085"/>
            <a:chOff x="0" y="0"/>
            <a:chExt cx="5797038" cy="5535083"/>
          </a:xfrm>
        </p:grpSpPr>
        <p:pic>
          <p:nvPicPr>
            <p:cNvPr id="1068" name="截圖 2021-07-10 下午8.36.23.png" descr="截圖 2021-07-10 下午8.36.23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03200" y="203200"/>
              <a:ext cx="5390639" cy="509058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67" name="截圖 2021-07-10 下午8.36.23.png" descr="截圖 2021-07-10 下午8.36.23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5797039" cy="5535084"/>
            </a:xfrm>
            <a:prstGeom prst="rect">
              <a:avLst/>
            </a:prstGeom>
            <a:effectLst/>
          </p:spPr>
        </p:pic>
      </p:grpSp>
      <p:sp>
        <p:nvSpPr>
          <p:cNvPr id="1070" name="矩形"/>
          <p:cNvSpPr/>
          <p:nvPr/>
        </p:nvSpPr>
        <p:spPr>
          <a:xfrm>
            <a:off x="2887191" y="3955037"/>
            <a:ext cx="1767235" cy="1169350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71" name="可以直接搜尋meet，可看到相關的設定"/>
          <p:cNvSpPr txBox="1"/>
          <p:nvPr/>
        </p:nvSpPr>
        <p:spPr>
          <a:xfrm>
            <a:off x="314369" y="5236420"/>
            <a:ext cx="5076609" cy="1361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可以直接搜尋meet，可看到相關的設定</a:t>
            </a:r>
          </a:p>
        </p:txBody>
      </p:sp>
      <p:sp>
        <p:nvSpPr>
          <p:cNvPr id="1072" name="矩形"/>
          <p:cNvSpPr/>
          <p:nvPr/>
        </p:nvSpPr>
        <p:spPr>
          <a:xfrm>
            <a:off x="7162858" y="5830048"/>
            <a:ext cx="2669200" cy="809186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73" name="每個設定都建議看一看，加入個人帳號meet的設定是「安全設定」"/>
          <p:cNvSpPr txBox="1"/>
          <p:nvPr/>
        </p:nvSpPr>
        <p:spPr>
          <a:xfrm>
            <a:off x="2828969" y="7319494"/>
            <a:ext cx="5076609" cy="199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每個設定都建議看一看，加入個人帳號meet的設定是「安全設定」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帳號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帳號</a:t>
            </a:r>
          </a:p>
        </p:txBody>
      </p:sp>
      <p:sp>
        <p:nvSpPr>
          <p:cNvPr id="284" name="第一次使用，介接教育部帳號：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第一次使用，介接教育部帳號：</a:t>
            </a:r>
          </a:p>
        </p:txBody>
      </p:sp>
      <p:pic>
        <p:nvPicPr>
          <p:cNvPr id="285" name="ai.png" descr="ai.png"/>
          <p:cNvPicPr>
            <a:picLocks noChangeAspect="1"/>
          </p:cNvPicPr>
          <p:nvPr/>
        </p:nvPicPr>
        <p:blipFill>
          <a:blip r:embed="rId2">
            <a:extLst/>
          </a:blip>
          <a:srcRect l="81088" t="32672" r="0" b="37063"/>
          <a:stretch>
            <a:fillRect/>
          </a:stretch>
        </p:blipFill>
        <p:spPr>
          <a:xfrm>
            <a:off x="346763" y="4529609"/>
            <a:ext cx="5230130" cy="4707907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sp>
        <p:nvSpPr>
          <p:cNvPr id="286" name="圓形"/>
          <p:cNvSpPr/>
          <p:nvPr/>
        </p:nvSpPr>
        <p:spPr>
          <a:xfrm>
            <a:off x="4265918" y="5823986"/>
            <a:ext cx="1270001" cy="1270001"/>
          </a:xfrm>
          <a:prstGeom prst="ellipse">
            <a:avLst/>
          </a:prstGeom>
          <a:ln w="76200">
            <a:solidFill>
              <a:schemeClr val="accent1"/>
            </a:solidFill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287" name="11.png" descr="11.png"/>
          <p:cNvPicPr>
            <a:picLocks noChangeAspect="1"/>
          </p:cNvPicPr>
          <p:nvPr/>
        </p:nvPicPr>
        <p:blipFill>
          <a:blip r:embed="rId3">
            <a:extLst/>
          </a:blip>
          <a:srcRect l="78677" t="32535" r="0" b="40656"/>
          <a:stretch>
            <a:fillRect/>
          </a:stretch>
        </p:blipFill>
        <p:spPr>
          <a:xfrm>
            <a:off x="6119181" y="4395023"/>
            <a:ext cx="6534719" cy="4621296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sp>
        <p:nvSpPr>
          <p:cNvPr id="288" name="圓形"/>
          <p:cNvSpPr/>
          <p:nvPr/>
        </p:nvSpPr>
        <p:spPr>
          <a:xfrm>
            <a:off x="11319807" y="6529834"/>
            <a:ext cx="1270001" cy="1270001"/>
          </a:xfrm>
          <a:prstGeom prst="ellipse">
            <a:avLst/>
          </a:prstGeom>
          <a:ln w="76200">
            <a:solidFill>
              <a:schemeClr val="accent1"/>
            </a:solidFill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管理者功能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管理者功能</a:t>
            </a:r>
          </a:p>
        </p:txBody>
      </p:sp>
      <p:sp>
        <p:nvSpPr>
          <p:cNvPr id="1076" name="教育帳號可進入個人帳號開設的meet：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教育帳號可進入個人帳號開設的meet：</a:t>
            </a:r>
          </a:p>
        </p:txBody>
      </p:sp>
      <p:pic>
        <p:nvPicPr>
          <p:cNvPr id="1077" name="截圖 2021-07-10 下午8.37.52.png" descr="截圖 2021-07-10 下午8.37.5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37824" y="4168311"/>
            <a:ext cx="9371686" cy="4951653"/>
          </a:xfrm>
          <a:prstGeom prst="rect">
            <a:avLst/>
          </a:prstGeom>
          <a:ln w="12700">
            <a:miter lim="400000"/>
          </a:ln>
        </p:spPr>
      </p:pic>
      <p:sp>
        <p:nvSpPr>
          <p:cNvPr id="1078" name="矩形"/>
          <p:cNvSpPr/>
          <p:nvPr/>
        </p:nvSpPr>
        <p:spPr>
          <a:xfrm>
            <a:off x="1701857" y="7277873"/>
            <a:ext cx="9043620" cy="1283981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管理者功能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管理者功能</a:t>
            </a:r>
          </a:p>
        </p:txBody>
      </p:sp>
      <p:sp>
        <p:nvSpPr>
          <p:cNvPr id="1081" name="Meet的「視訊設定」有兩個功能可以考慮關掉：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Meet的「視訊設定」有兩個功能可以考慮關掉：</a:t>
            </a:r>
          </a:p>
          <a:p>
            <a:pPr lvl="1"/>
            <a:r>
              <a:t>錄影</a:t>
            </a:r>
          </a:p>
          <a:p>
            <a:pPr lvl="1"/>
          </a:p>
          <a:p>
            <a:pPr lvl="1"/>
            <a:r>
              <a:t>視訊通話</a:t>
            </a:r>
          </a:p>
          <a:p>
            <a:pPr lvl="2"/>
            <a:r>
              <a:t>確保老師是主持人</a:t>
            </a:r>
          </a:p>
        </p:txBody>
      </p:sp>
      <p:grpSp>
        <p:nvGrpSpPr>
          <p:cNvPr id="1084" name="截圖 2021-07-10 下午8.48.43.png"/>
          <p:cNvGrpSpPr/>
          <p:nvPr/>
        </p:nvGrpSpPr>
        <p:grpSpPr>
          <a:xfrm>
            <a:off x="2839296" y="4356430"/>
            <a:ext cx="6134101" cy="1841501"/>
            <a:chOff x="0" y="0"/>
            <a:chExt cx="6134100" cy="1841500"/>
          </a:xfrm>
        </p:grpSpPr>
        <p:pic>
          <p:nvPicPr>
            <p:cNvPr id="1083" name="截圖 2021-07-10 下午8.48.43.png" descr="截圖 2021-07-10 下午8.48.4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03200"/>
              <a:ext cx="5727700" cy="1397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82" name="截圖 2021-07-10 下午8.48.43.png" descr="截圖 2021-07-10 下午8.48.43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134100" cy="1841500"/>
            </a:xfrm>
            <a:prstGeom prst="rect">
              <a:avLst/>
            </a:prstGeom>
            <a:effectLst/>
          </p:spPr>
        </p:pic>
      </p:grpSp>
      <p:grpSp>
        <p:nvGrpSpPr>
          <p:cNvPr id="1087" name="截圖 2021-07-10 下午8.50.10.png"/>
          <p:cNvGrpSpPr/>
          <p:nvPr/>
        </p:nvGrpSpPr>
        <p:grpSpPr>
          <a:xfrm>
            <a:off x="4459750" y="6404636"/>
            <a:ext cx="7251701" cy="1892301"/>
            <a:chOff x="0" y="0"/>
            <a:chExt cx="7251700" cy="1892300"/>
          </a:xfrm>
        </p:grpSpPr>
        <p:pic>
          <p:nvPicPr>
            <p:cNvPr id="1086" name="截圖 2021-07-10 下午8.50.10.png" descr="截圖 2021-07-10 下午8.50.10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03200" y="203200"/>
              <a:ext cx="6845300" cy="14478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85" name="截圖 2021-07-10 下午8.50.10.png" descr="截圖 2021-07-10 下午8.50.10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7251700" cy="18923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管理者功能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管理者功能</a:t>
            </a:r>
          </a:p>
        </p:txBody>
      </p:sp>
      <p:sp>
        <p:nvSpPr>
          <p:cNvPr id="1090" name="搜尋關鍵字「修改名稱」，可以讓學生不要亂改名"/>
          <p:cNvSpPr txBox="1"/>
          <p:nvPr>
            <p:ph type="body" idx="1"/>
          </p:nvPr>
        </p:nvSpPr>
        <p:spPr>
          <a:xfrm>
            <a:off x="650238" y="3149599"/>
            <a:ext cx="10778280" cy="5535084"/>
          </a:xfrm>
          <a:prstGeom prst="rect">
            <a:avLst/>
          </a:prstGeom>
        </p:spPr>
        <p:txBody>
          <a:bodyPr/>
          <a:lstStyle/>
          <a:p>
            <a:pPr/>
            <a:r>
              <a:t>搜尋關鍵字「修改名稱」，可以讓學生不要亂改名</a:t>
            </a:r>
          </a:p>
        </p:txBody>
      </p:sp>
      <p:grpSp>
        <p:nvGrpSpPr>
          <p:cNvPr id="1093" name="截圖 2021-07-10 下午8.42.57.png"/>
          <p:cNvGrpSpPr/>
          <p:nvPr/>
        </p:nvGrpSpPr>
        <p:grpSpPr>
          <a:xfrm>
            <a:off x="2107070" y="4117048"/>
            <a:ext cx="9911639" cy="5535085"/>
            <a:chOff x="0" y="0"/>
            <a:chExt cx="9911638" cy="5535083"/>
          </a:xfrm>
        </p:grpSpPr>
        <p:pic>
          <p:nvPicPr>
            <p:cNvPr id="1092" name="截圖 2021-07-10 下午8.42.57.png" descr="截圖 2021-07-10 下午8.42.57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03200"/>
              <a:ext cx="9505239" cy="509058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91" name="截圖 2021-07-10 下午8.42.57.png" descr="截圖 2021-07-10 下午8.42.57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9911639" cy="5535084"/>
            </a:xfrm>
            <a:prstGeom prst="rect">
              <a:avLst/>
            </a:prstGeom>
            <a:effectLst/>
          </p:spPr>
        </p:pic>
      </p:grpSp>
      <p:sp>
        <p:nvSpPr>
          <p:cNvPr id="1094" name="矩形"/>
          <p:cNvSpPr/>
          <p:nvPr/>
        </p:nvSpPr>
        <p:spPr>
          <a:xfrm>
            <a:off x="4868882" y="5589474"/>
            <a:ext cx="573995" cy="655334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管理者功能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管理者功能</a:t>
            </a:r>
          </a:p>
        </p:txBody>
      </p:sp>
      <p:sp>
        <p:nvSpPr>
          <p:cNvPr id="1097" name="自己亂改的，會改回來…"/>
          <p:cNvSpPr txBox="1"/>
          <p:nvPr>
            <p:ph type="body" idx="1"/>
          </p:nvPr>
        </p:nvSpPr>
        <p:spPr>
          <a:xfrm>
            <a:off x="650238" y="3149599"/>
            <a:ext cx="10778280" cy="5535084"/>
          </a:xfrm>
          <a:prstGeom prst="rect">
            <a:avLst/>
          </a:prstGeom>
        </p:spPr>
        <p:txBody>
          <a:bodyPr/>
          <a:lstStyle/>
          <a:p>
            <a:pPr/>
            <a:r>
              <a:t>自己亂改的，會改回來</a:t>
            </a:r>
          </a:p>
          <a:p>
            <a:pPr/>
            <a:r>
              <a:t>進meet就不會認不得學生了</a:t>
            </a:r>
          </a:p>
          <a:p>
            <a:pPr/>
            <a:r>
              <a:t>但學生在改名的當下建立的Classroom裡的名稱不會改，因為已經寫到Classroom的資料庫了，除非移除重新加入學生</a:t>
            </a:r>
          </a:p>
          <a:p>
            <a:pPr/>
            <a:r>
              <a:t>視情況禁用改照片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管理者功能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管理者功能</a:t>
            </a:r>
          </a:p>
        </p:txBody>
      </p:sp>
      <p:sp>
        <p:nvSpPr>
          <p:cNvPr id="1100" name="管理功能：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管理功能：</a:t>
            </a:r>
          </a:p>
          <a:p>
            <a:pPr/>
            <a:r>
              <a:t>報告—稽核紀錄—GOOGLE MEET</a:t>
            </a:r>
          </a:p>
        </p:txBody>
      </p:sp>
      <p:pic>
        <p:nvPicPr>
          <p:cNvPr id="1101" name="截圖 2021-07-10 下午8.59.14.png" descr="截圖 2021-07-10 下午8.59.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03758" y="4978824"/>
            <a:ext cx="9997284" cy="4567343"/>
          </a:xfrm>
          <a:prstGeom prst="rect">
            <a:avLst/>
          </a:prstGeom>
          <a:ln w="12700">
            <a:miter lim="400000"/>
          </a:ln>
        </p:spPr>
      </p:pic>
      <p:sp>
        <p:nvSpPr>
          <p:cNvPr id="1102" name="矩形"/>
          <p:cNvSpPr/>
          <p:nvPr/>
        </p:nvSpPr>
        <p:spPr>
          <a:xfrm>
            <a:off x="9093258" y="4898714"/>
            <a:ext cx="2166227" cy="684038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03" name="善用篩選，找到要用的資料"/>
          <p:cNvSpPr txBox="1"/>
          <p:nvPr/>
        </p:nvSpPr>
        <p:spPr>
          <a:xfrm>
            <a:off x="4083058" y="6032560"/>
            <a:ext cx="5956283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善用篩選，找到要用的資料</a:t>
            </a:r>
          </a:p>
        </p:txBody>
      </p:sp>
      <p:sp>
        <p:nvSpPr>
          <p:cNvPr id="1104" name="矩形"/>
          <p:cNvSpPr/>
          <p:nvPr/>
        </p:nvSpPr>
        <p:spPr>
          <a:xfrm>
            <a:off x="10270125" y="5804648"/>
            <a:ext cx="524752" cy="514109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05" name="矩形"/>
          <p:cNvSpPr/>
          <p:nvPr/>
        </p:nvSpPr>
        <p:spPr>
          <a:xfrm>
            <a:off x="1947391" y="6409659"/>
            <a:ext cx="1599689" cy="514110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THANk YOU"/>
          <p:cNvSpPr txBox="1"/>
          <p:nvPr>
            <p:ph type="title"/>
          </p:nvPr>
        </p:nvSpPr>
        <p:spPr>
          <a:xfrm>
            <a:off x="3142827" y="4114800"/>
            <a:ext cx="7063391" cy="1988969"/>
          </a:xfrm>
          <a:prstGeom prst="rect">
            <a:avLst/>
          </a:prstGeom>
        </p:spPr>
        <p:txBody>
          <a:bodyPr/>
          <a:lstStyle>
            <a:lvl1pPr defTabSz="1287455">
              <a:defRPr sz="9900"/>
            </a:lvl1pPr>
          </a:lstStyle>
          <a:p>
            <a:pPr/>
            <a:r>
              <a:t>THANk YOU</a:t>
            </a:r>
          </a:p>
        </p:txBody>
      </p:sp>
      <p:sp>
        <p:nvSpPr>
          <p:cNvPr id="1108" name="oceanblue0212@hsjh.tn.edu.tw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u="sng">
                <a:solidFill>
                  <a:srgbClr val="D01010"/>
                </a:solidFill>
                <a:uFill>
                  <a:solidFill>
                    <a:srgbClr val="D01010"/>
                  </a:solidFill>
                </a:uFill>
                <a:hlinkClick r:id="rId2" invalidUrl="" action="" tgtFrame="" tooltip="" history="1" highlightClick="0" endSnd="0"/>
              </a:defRPr>
            </a:lvl1pPr>
          </a:lstStyle>
          <a:p>
            <a:pPr>
              <a:defRPr u="none">
                <a:solidFill>
                  <a:srgbClr val="333333"/>
                </a:solidFill>
                <a:uFillTx/>
              </a:defRPr>
            </a:pPr>
            <a:r>
              <a:rPr u="sng">
                <a:solidFill>
                  <a:srgbClr val="D01010"/>
                </a:solidFill>
                <a:uFill>
                  <a:solidFill>
                    <a:srgbClr val="D01010"/>
                  </a:solidFill>
                </a:uFill>
                <a:hlinkClick r:id="rId2" invalidUrl="" action="" tgtFrame="" tooltip="" history="1" highlightClick="0" endSnd="0"/>
              </a:rPr>
              <a:t>oceanblue0212@hsjh.tn.edu.tw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帳號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帳號</a:t>
            </a:r>
          </a:p>
        </p:txBody>
      </p:sp>
      <p:sp>
        <p:nvSpPr>
          <p:cNvPr id="291" name="未來只要在一般的GOOGLE登入畫面輸入： 帳號@go.edu.tw，就會導至教育部登入畫面，使用OpenID登入即可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未來只要在一般的GOOGLE登入畫面輸入： 帳號@go.edu.tw，就會導至教育部登入畫面，使用OpenID登入即可</a:t>
            </a:r>
          </a:p>
        </p:txBody>
      </p:sp>
      <p:pic>
        <p:nvPicPr>
          <p:cNvPr id="292" name="03.png" descr="03.png"/>
          <p:cNvPicPr>
            <a:picLocks noChangeAspect="1"/>
          </p:cNvPicPr>
          <p:nvPr/>
        </p:nvPicPr>
        <p:blipFill>
          <a:blip r:embed="rId2">
            <a:extLst/>
          </a:blip>
          <a:srcRect l="35066" t="60952" r="35066" b="10050"/>
          <a:stretch>
            <a:fillRect/>
          </a:stretch>
        </p:blipFill>
        <p:spPr>
          <a:xfrm>
            <a:off x="276611" y="5650977"/>
            <a:ext cx="6370135" cy="3478766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pic>
        <p:nvPicPr>
          <p:cNvPr id="293" name="截圖 2021-07-10 下午12.02.30.png" descr="截圖 2021-07-10 下午12.02.3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56045" y="5456499"/>
            <a:ext cx="5928909" cy="3867568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sp>
        <p:nvSpPr>
          <p:cNvPr id="294" name="矩形"/>
          <p:cNvSpPr/>
          <p:nvPr/>
        </p:nvSpPr>
        <p:spPr>
          <a:xfrm>
            <a:off x="7684240" y="8107237"/>
            <a:ext cx="4728673" cy="889906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帳號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帳號</a:t>
            </a:r>
          </a:p>
        </p:txBody>
      </p:sp>
      <p:sp>
        <p:nvSpPr>
          <p:cNvPr id="297" name="各項服務可以拖動，依需求排列…"/>
          <p:cNvSpPr txBox="1"/>
          <p:nvPr>
            <p:ph type="body" sz="half" idx="1"/>
          </p:nvPr>
        </p:nvSpPr>
        <p:spPr>
          <a:xfrm>
            <a:off x="650238" y="3149599"/>
            <a:ext cx="7806992" cy="5535084"/>
          </a:xfrm>
          <a:prstGeom prst="rect">
            <a:avLst/>
          </a:prstGeom>
        </p:spPr>
        <p:txBody>
          <a:bodyPr/>
          <a:lstStyle/>
          <a:p>
            <a:pPr/>
            <a:r>
              <a:t>各項服務可以拖動，依需求排列</a:t>
            </a:r>
          </a:p>
          <a:p>
            <a:pPr/>
            <a:r>
              <a:t>但教育部的帳號，CLASSROOM鎖死在最下方</a:t>
            </a:r>
          </a:p>
        </p:txBody>
      </p:sp>
      <p:pic>
        <p:nvPicPr>
          <p:cNvPr id="298" name="截圖 2021-07-10 下午12.14.09.png" descr="截圖 2021-07-10 下午12.14.0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19682" y="3162955"/>
            <a:ext cx="4191001" cy="5778501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帳號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帳號</a:t>
            </a:r>
          </a:p>
        </p:txBody>
      </p:sp>
      <p:sp>
        <p:nvSpPr>
          <p:cNvPr id="301" name="可以改密碼，但用不到，因為還是要從教育部用OpenID進去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可以改密碼，但用不到，因為還是要從教育部用OpenID進去</a:t>
            </a:r>
          </a:p>
          <a:p>
            <a:pPr/>
            <a:r>
              <a:t>可以改頭像</a:t>
            </a:r>
          </a:p>
          <a:p>
            <a:pPr/>
            <a:r>
              <a:t>可以改名字（要跟學生律定好）</a:t>
            </a:r>
          </a:p>
          <a:p>
            <a:pPr/>
            <a:r>
              <a:t>可以看空間大小，教師與學生都是5T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2.GOOGLE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196423">
              <a:defRPr sz="5980"/>
            </a:pPr>
            <a:r>
              <a:t>2.GOOGLE </a:t>
            </a:r>
          </a:p>
          <a:p>
            <a:pPr defTabSz="1196423">
              <a:defRPr sz="5980"/>
            </a:pPr>
            <a:r>
              <a:t>Classroom</a:t>
            </a:r>
          </a:p>
        </p:txBody>
      </p:sp>
      <p:sp>
        <p:nvSpPr>
          <p:cNvPr id="304" name="點兩下來編輯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grpSp>
        <p:nvGrpSpPr>
          <p:cNvPr id="307" name="IMG_9201.PNG"/>
          <p:cNvGrpSpPr/>
          <p:nvPr/>
        </p:nvGrpSpPr>
        <p:grpSpPr>
          <a:xfrm>
            <a:off x="3155841" y="4483541"/>
            <a:ext cx="2351013" cy="2322840"/>
            <a:chOff x="0" y="0"/>
            <a:chExt cx="2351011" cy="2322839"/>
          </a:xfrm>
        </p:grpSpPr>
        <p:pic>
          <p:nvPicPr>
            <p:cNvPr id="306" name="IMG_9201.PNG" descr="IMG_920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65" t="56345" r="37765" b="32737"/>
            <a:stretch>
              <a:fillRect/>
            </a:stretch>
          </p:blipFill>
          <p:spPr>
            <a:xfrm>
              <a:off x="203200" y="203200"/>
              <a:ext cx="1944612" cy="187834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05" name="IMG_9201.PNG" descr="IMG_9201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351012" cy="232284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Classroo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Classroom</a:t>
            </a:r>
          </a:p>
        </p:txBody>
      </p:sp>
      <p:sp>
        <p:nvSpPr>
          <p:cNvPr id="310" name="建立班級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84886" indent="-384886" defTabSz="1053372">
              <a:spcBef>
                <a:spcPts val="2000"/>
              </a:spcBef>
              <a:defRPr sz="3078"/>
            </a:pPr>
            <a:r>
              <a:t>建立班級</a:t>
            </a:r>
          </a:p>
          <a:p>
            <a:pPr marL="384886" indent="-384886" defTabSz="1053372">
              <a:spcBef>
                <a:spcPts val="2000"/>
              </a:spcBef>
              <a:defRPr sz="3078"/>
            </a:pPr>
            <a:r>
              <a:t>加入學生</a:t>
            </a:r>
          </a:p>
          <a:p>
            <a:pPr marL="384886" indent="-384886" defTabSz="1053372">
              <a:spcBef>
                <a:spcPts val="2000"/>
              </a:spcBef>
              <a:defRPr sz="3078"/>
            </a:pPr>
            <a:r>
              <a:t>權限設定</a:t>
            </a:r>
          </a:p>
          <a:p>
            <a:pPr marL="384886" indent="-384886" defTabSz="1053372">
              <a:spcBef>
                <a:spcPts val="2000"/>
              </a:spcBef>
              <a:defRPr sz="3078"/>
            </a:pPr>
            <a:r>
              <a:t>公布訊息</a:t>
            </a:r>
          </a:p>
          <a:p>
            <a:pPr marL="384886" indent="-384886" defTabSz="1053372">
              <a:spcBef>
                <a:spcPts val="2000"/>
              </a:spcBef>
              <a:defRPr sz="3078"/>
            </a:pPr>
            <a:r>
              <a:t>派作業</a:t>
            </a:r>
          </a:p>
          <a:p>
            <a:pPr marL="384886" indent="-384886" defTabSz="1053372">
              <a:spcBef>
                <a:spcPts val="2000"/>
              </a:spcBef>
              <a:defRPr sz="3078"/>
            </a:pPr>
            <a:r>
              <a:t>作業通知</a:t>
            </a:r>
          </a:p>
          <a:p>
            <a:pPr marL="384886" indent="-384886" defTabSz="1053372">
              <a:spcBef>
                <a:spcPts val="2000"/>
              </a:spcBef>
              <a:defRPr sz="3078"/>
            </a:pPr>
            <a:r>
              <a:t>作業成績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時間規劃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時間規劃</a:t>
            </a:r>
          </a:p>
        </p:txBody>
      </p:sp>
      <p:sp>
        <p:nvSpPr>
          <p:cNvPr id="228" name="上午…"/>
          <p:cNvSpPr txBox="1"/>
          <p:nvPr>
            <p:ph type="body" sz="half" idx="1"/>
          </p:nvPr>
        </p:nvSpPr>
        <p:spPr>
          <a:xfrm>
            <a:off x="650238" y="3149599"/>
            <a:ext cx="4610432" cy="5862519"/>
          </a:xfrm>
          <a:prstGeom prst="rect">
            <a:avLst/>
          </a:prstGeom>
        </p:spPr>
        <p:txBody>
          <a:bodyPr/>
          <a:lstStyle/>
          <a:p>
            <a:pPr/>
            <a:r>
              <a:t>上午</a:t>
            </a:r>
          </a:p>
          <a:p>
            <a:pPr lvl="1"/>
            <a:r>
              <a:t>帳號：30min</a:t>
            </a:r>
          </a:p>
          <a:p>
            <a:pPr lvl="1"/>
            <a:r>
              <a:t>Classroom ：1hr</a:t>
            </a:r>
          </a:p>
          <a:p>
            <a:pPr lvl="1"/>
            <a:r>
              <a:t>表單：1hr</a:t>
            </a:r>
          </a:p>
          <a:p>
            <a:pPr lvl="1"/>
            <a:r>
              <a:t>白板：30min</a:t>
            </a:r>
          </a:p>
        </p:txBody>
      </p:sp>
      <p:sp>
        <p:nvSpPr>
          <p:cNvPr id="229" name="下午…"/>
          <p:cNvSpPr txBox="1"/>
          <p:nvPr/>
        </p:nvSpPr>
        <p:spPr>
          <a:xfrm>
            <a:off x="5917434" y="3149599"/>
            <a:ext cx="6512189" cy="5862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2" tIns="65022" rIns="65022" bIns="65022">
            <a:normAutofit fontScale="100000" lnSpcReduction="0"/>
          </a:bodyPr>
          <a:lstStyle/>
          <a:p>
            <a:pPr marL="475168" indent="-475168" algn="l" defTabSz="1300459">
              <a:spcBef>
                <a:spcPts val="2500"/>
              </a:spcBef>
              <a:buClr>
                <a:srgbClr val="B51A00"/>
              </a:buClr>
              <a:buSzPct val="200000"/>
              <a:buChar char="‣"/>
              <a:defRPr sz="3800">
                <a:solidFill>
                  <a:srgbClr val="333333"/>
                </a:solidFill>
              </a:defRPr>
            </a:pPr>
            <a:r>
              <a:t>下午</a:t>
            </a:r>
          </a:p>
          <a:p>
            <a:pPr lvl="1" marL="750265" indent="-425150" algn="l" defTabSz="1300459">
              <a:spcBef>
                <a:spcPts val="2500"/>
              </a:spcBef>
              <a:buClr>
                <a:srgbClr val="B51A00"/>
              </a:buClr>
              <a:buSzPct val="200000"/>
              <a:buChar char="‣"/>
              <a:defRPr sz="3400">
                <a:solidFill>
                  <a:srgbClr val="333333"/>
                </a:solidFill>
              </a:defRPr>
            </a:pPr>
            <a:r>
              <a:t>Meet：30min</a:t>
            </a:r>
          </a:p>
          <a:p>
            <a:pPr lvl="1" marL="800283" indent="-475168" algn="l" defTabSz="1300459">
              <a:spcBef>
                <a:spcPts val="2500"/>
              </a:spcBef>
              <a:buClr>
                <a:srgbClr val="B51A00"/>
              </a:buClr>
              <a:buSzPct val="200000"/>
              <a:buChar char="‣"/>
              <a:defRPr sz="3400">
                <a:solidFill>
                  <a:srgbClr val="333333"/>
                </a:solidFill>
              </a:defRPr>
            </a:pPr>
            <a:r>
              <a:t>協作平台：30min</a:t>
            </a:r>
          </a:p>
          <a:p>
            <a:pPr lvl="1" marL="800283" indent="-475168" algn="l" defTabSz="1300459">
              <a:spcBef>
                <a:spcPts val="2500"/>
              </a:spcBef>
              <a:buClr>
                <a:srgbClr val="B51A00"/>
              </a:buClr>
              <a:buSzPct val="200000"/>
              <a:buChar char="‣"/>
              <a:defRPr sz="3400">
                <a:solidFill>
                  <a:srgbClr val="333333"/>
                </a:solidFill>
              </a:defRPr>
            </a:pPr>
            <a:r>
              <a:t>雲端硬碟：30min</a:t>
            </a:r>
          </a:p>
          <a:p>
            <a:pPr lvl="1" marL="800283" indent="-475168" algn="l" defTabSz="1300459">
              <a:spcBef>
                <a:spcPts val="2500"/>
              </a:spcBef>
              <a:buClr>
                <a:srgbClr val="B51A00"/>
              </a:buClr>
              <a:buSzPct val="200000"/>
              <a:buChar char="‣"/>
              <a:defRPr sz="3400">
                <a:solidFill>
                  <a:srgbClr val="333333"/>
                </a:solidFill>
              </a:defRPr>
            </a:pPr>
            <a:r>
              <a:t>相簿：30min</a:t>
            </a:r>
          </a:p>
          <a:p>
            <a:pPr lvl="1" marL="800283" indent="-475168" algn="l" defTabSz="1300459">
              <a:spcBef>
                <a:spcPts val="2500"/>
              </a:spcBef>
              <a:buClr>
                <a:srgbClr val="B51A00"/>
              </a:buClr>
              <a:buSzPct val="200000"/>
              <a:buChar char="‣"/>
              <a:defRPr sz="3400">
                <a:solidFill>
                  <a:srgbClr val="333333"/>
                </a:solidFill>
              </a:defRPr>
            </a:pPr>
            <a:r>
              <a:t>管理者功能：30min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Classroo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Classroom</a:t>
            </a:r>
          </a:p>
        </p:txBody>
      </p:sp>
      <p:pic>
        <p:nvPicPr>
          <p:cNvPr id="313" name="截圖 2021-07-10 下午12.17.48.png" descr="截圖 2021-07-10 下午12.17.4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31565" y="2818853"/>
            <a:ext cx="4491316" cy="6783619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sp>
        <p:nvSpPr>
          <p:cNvPr id="314" name="圓形"/>
          <p:cNvSpPr/>
          <p:nvPr/>
        </p:nvSpPr>
        <p:spPr>
          <a:xfrm>
            <a:off x="4786882" y="6962388"/>
            <a:ext cx="1270001" cy="1270001"/>
          </a:xfrm>
          <a:prstGeom prst="ellipse">
            <a:avLst/>
          </a:prstGeom>
          <a:ln w="762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Classroo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Classroom</a:t>
            </a:r>
          </a:p>
        </p:txBody>
      </p:sp>
      <p:pic>
        <p:nvPicPr>
          <p:cNvPr id="317" name="截圖 2021-07-10 下午12.22.01.png" descr="截圖 2021-07-10 下午12.22.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5706" y="3337059"/>
            <a:ext cx="12453388" cy="5693848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sp>
        <p:nvSpPr>
          <p:cNvPr id="318" name="圓形"/>
          <p:cNvSpPr/>
          <p:nvPr/>
        </p:nvSpPr>
        <p:spPr>
          <a:xfrm>
            <a:off x="10035109" y="3740131"/>
            <a:ext cx="1270001" cy="1270001"/>
          </a:xfrm>
          <a:prstGeom prst="ellipse">
            <a:avLst/>
          </a:prstGeom>
          <a:ln w="762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Classroo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Classroom</a:t>
            </a:r>
          </a:p>
        </p:txBody>
      </p:sp>
      <p:sp>
        <p:nvSpPr>
          <p:cNvPr id="321" name="常見問題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75168" indent="-475168">
              <a:buSzPct val="200000"/>
            </a:pPr>
            <a:r>
              <a:t>常見問題</a:t>
            </a:r>
          </a:p>
          <a:p>
            <a:pPr lvl="1" marL="750265" indent="-425150"/>
            <a:r>
              <a:t>處理好教育部給的google帳號後，在classroom不能開設課程</a:t>
            </a:r>
          </a:p>
          <a:p>
            <a:pPr marL="425150" indent="-425150">
              <a:buSzPct val="200000"/>
              <a:defRPr sz="3400"/>
            </a:pPr>
            <a:r>
              <a:t>A:請撥打教育部中部辦公室電話：（04）-22220512、（04）-22220513、（04）-22220507  處理，需本人打電話，因為會詢問個資。</a:t>
            </a:r>
          </a:p>
        </p:txBody>
      </p:sp>
      <p:pic>
        <p:nvPicPr>
          <p:cNvPr id="322" name="影像" descr="影像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Classroo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Classroom</a:t>
            </a:r>
          </a:p>
        </p:txBody>
      </p:sp>
      <p:pic>
        <p:nvPicPr>
          <p:cNvPr id="325" name="截圖 2021-07-10 下午12.23.24.png" descr="截圖 2021-07-10 下午12.23.2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84839" y="3901895"/>
            <a:ext cx="7550222" cy="5535085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sp>
        <p:nvSpPr>
          <p:cNvPr id="326" name="只有這個是重要的，其他可以都不填"/>
          <p:cNvSpPr txBox="1"/>
          <p:nvPr/>
        </p:nvSpPr>
        <p:spPr>
          <a:xfrm>
            <a:off x="3919823" y="4697896"/>
            <a:ext cx="7850142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只有這個是重要的，其他可以都不填</a:t>
            </a:r>
          </a:p>
        </p:txBody>
      </p:sp>
      <p:sp>
        <p:nvSpPr>
          <p:cNvPr id="327" name="矩形"/>
          <p:cNvSpPr/>
          <p:nvPr/>
        </p:nvSpPr>
        <p:spPr>
          <a:xfrm>
            <a:off x="2221852" y="4616164"/>
            <a:ext cx="1686025" cy="889906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28" name="矩形"/>
          <p:cNvSpPr/>
          <p:nvPr/>
        </p:nvSpPr>
        <p:spPr>
          <a:xfrm>
            <a:off x="2221852" y="5715850"/>
            <a:ext cx="1686025" cy="889905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29" name="這個可以打精神喊話之類的"/>
          <p:cNvSpPr txBox="1"/>
          <p:nvPr/>
        </p:nvSpPr>
        <p:spPr>
          <a:xfrm>
            <a:off x="3919823" y="5797582"/>
            <a:ext cx="6079102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這個可以打精神喊話之類的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Classroo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Classroom</a:t>
            </a:r>
          </a:p>
        </p:txBody>
      </p:sp>
      <p:sp>
        <p:nvSpPr>
          <p:cNvPr id="332" name="如果個人帳號要開課…"/>
          <p:cNvSpPr txBox="1"/>
          <p:nvPr>
            <p:ph type="body" sz="half" idx="1"/>
          </p:nvPr>
        </p:nvSpPr>
        <p:spPr>
          <a:xfrm>
            <a:off x="650238" y="3149599"/>
            <a:ext cx="6052809" cy="5535084"/>
          </a:xfrm>
          <a:prstGeom prst="rect">
            <a:avLst/>
          </a:prstGeom>
        </p:spPr>
        <p:txBody>
          <a:bodyPr/>
          <a:lstStyle/>
          <a:p>
            <a:pPr/>
            <a:r>
              <a:t>如果個人帳號要開課</a:t>
            </a:r>
          </a:p>
          <a:p>
            <a:pPr lvl="1"/>
            <a:r>
              <a:t>不能邀請教育帳號的老師（但你看不出異狀）</a:t>
            </a:r>
          </a:p>
          <a:p>
            <a:pPr lvl="1"/>
            <a:r>
              <a:t>不能邀請教育帳號的學生（其實可以，但要對方的資訊組長設定）</a:t>
            </a:r>
          </a:p>
        </p:txBody>
      </p:sp>
      <p:pic>
        <p:nvPicPr>
          <p:cNvPr id="333" name="截圖 2021-07-10 下午3.49.50.png" descr="截圖 2021-07-10 下午3.49.5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9227" y="3046940"/>
            <a:ext cx="4800944" cy="6615935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Classroo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Classroom</a:t>
            </a:r>
          </a:p>
        </p:txBody>
      </p:sp>
      <p:sp>
        <p:nvSpPr>
          <p:cNvPr id="336" name="點兩下來編輯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37" name="截圖 2021-07-10 下午12.25.49.png" descr="截圖 2021-07-10 下午12.25.4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386" y="3082026"/>
            <a:ext cx="12532028" cy="5670230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sp>
        <p:nvSpPr>
          <p:cNvPr id="338" name="目前沒有連結，要去設定"/>
          <p:cNvSpPr txBox="1"/>
          <p:nvPr/>
        </p:nvSpPr>
        <p:spPr>
          <a:xfrm>
            <a:off x="1276415" y="5849540"/>
            <a:ext cx="3426606" cy="1361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目前沒有連結，要去設定</a:t>
            </a:r>
          </a:p>
        </p:txBody>
      </p:sp>
      <p:sp>
        <p:nvSpPr>
          <p:cNvPr id="339" name="矩形"/>
          <p:cNvSpPr/>
          <p:nvPr/>
        </p:nvSpPr>
        <p:spPr>
          <a:xfrm>
            <a:off x="1237809" y="5208254"/>
            <a:ext cx="2566206" cy="655954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40" name="齒輪就是設定"/>
          <p:cNvSpPr txBox="1"/>
          <p:nvPr/>
        </p:nvSpPr>
        <p:spPr>
          <a:xfrm>
            <a:off x="8029649" y="3520904"/>
            <a:ext cx="4415398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齒輪就是設定</a:t>
            </a:r>
          </a:p>
        </p:txBody>
      </p:sp>
      <p:sp>
        <p:nvSpPr>
          <p:cNvPr id="341" name="矩形"/>
          <p:cNvSpPr/>
          <p:nvPr/>
        </p:nvSpPr>
        <p:spPr>
          <a:xfrm>
            <a:off x="11004793" y="3110646"/>
            <a:ext cx="699268" cy="545988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Classroo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Classroom</a:t>
            </a:r>
          </a:p>
        </p:txBody>
      </p:sp>
      <p:pic>
        <p:nvPicPr>
          <p:cNvPr id="344" name="截圖 2021-07-10 下午12.27.32.png" descr="截圖 2021-07-10 下午12.27.32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4663"/>
          <a:stretch>
            <a:fillRect/>
          </a:stretch>
        </p:blipFill>
        <p:spPr>
          <a:xfrm>
            <a:off x="1514673" y="3027970"/>
            <a:ext cx="9975526" cy="6600320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sp>
        <p:nvSpPr>
          <p:cNvPr id="345" name="進入教室的代碼"/>
          <p:cNvSpPr txBox="1"/>
          <p:nvPr/>
        </p:nvSpPr>
        <p:spPr>
          <a:xfrm>
            <a:off x="4989412" y="3333960"/>
            <a:ext cx="4305809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進入教室的代碼</a:t>
            </a:r>
          </a:p>
        </p:txBody>
      </p:sp>
      <p:sp>
        <p:nvSpPr>
          <p:cNvPr id="346" name="矩形"/>
          <p:cNvSpPr/>
          <p:nvPr/>
        </p:nvSpPr>
        <p:spPr>
          <a:xfrm>
            <a:off x="9132385" y="3259464"/>
            <a:ext cx="2042303" cy="875434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47" name="這裡要點"/>
          <p:cNvSpPr txBox="1"/>
          <p:nvPr/>
        </p:nvSpPr>
        <p:spPr>
          <a:xfrm>
            <a:off x="6188563" y="8655977"/>
            <a:ext cx="3426607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這裡要點</a:t>
            </a:r>
          </a:p>
        </p:txBody>
      </p:sp>
      <p:sp>
        <p:nvSpPr>
          <p:cNvPr id="348" name="矩形"/>
          <p:cNvSpPr/>
          <p:nvPr/>
        </p:nvSpPr>
        <p:spPr>
          <a:xfrm>
            <a:off x="9132385" y="8306678"/>
            <a:ext cx="2042303" cy="1425039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Classroo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Classroom</a:t>
            </a:r>
          </a:p>
        </p:txBody>
      </p:sp>
      <p:pic>
        <p:nvPicPr>
          <p:cNvPr id="351" name="截圖 2021-07-10 下午12.27.32.png" descr="截圖 2021-07-10 下午12.27.32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4663"/>
          <a:stretch>
            <a:fillRect/>
          </a:stretch>
        </p:blipFill>
        <p:spPr>
          <a:xfrm>
            <a:off x="1514673" y="3027970"/>
            <a:ext cx="9975526" cy="6600320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sp>
        <p:nvSpPr>
          <p:cNvPr id="352" name="剩下的設定就自己斟酌"/>
          <p:cNvSpPr txBox="1"/>
          <p:nvPr/>
        </p:nvSpPr>
        <p:spPr>
          <a:xfrm>
            <a:off x="5146769" y="5450252"/>
            <a:ext cx="2711262" cy="1361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剩下的設定就自己斟酌</a:t>
            </a:r>
          </a:p>
        </p:txBody>
      </p:sp>
      <p:sp>
        <p:nvSpPr>
          <p:cNvPr id="353" name="矩形"/>
          <p:cNvSpPr/>
          <p:nvPr/>
        </p:nvSpPr>
        <p:spPr>
          <a:xfrm>
            <a:off x="7916803" y="4513636"/>
            <a:ext cx="3375807" cy="3234673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Classroo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Classroom</a:t>
            </a:r>
          </a:p>
        </p:txBody>
      </p:sp>
      <p:pic>
        <p:nvPicPr>
          <p:cNvPr id="356" name="截圖 2021-07-10 下午12.30.22.png" descr="截圖 2021-07-10 下午12.30.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0441" y="3632997"/>
            <a:ext cx="12303918" cy="4568287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sp>
        <p:nvSpPr>
          <p:cNvPr id="357" name="調整完要儲存"/>
          <p:cNvSpPr txBox="1"/>
          <p:nvPr/>
        </p:nvSpPr>
        <p:spPr>
          <a:xfrm>
            <a:off x="9796853" y="4513579"/>
            <a:ext cx="3250164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調整完要儲存</a:t>
            </a:r>
          </a:p>
        </p:txBody>
      </p:sp>
      <p:sp>
        <p:nvSpPr>
          <p:cNvPr id="358" name="矩形"/>
          <p:cNvSpPr/>
          <p:nvPr/>
        </p:nvSpPr>
        <p:spPr>
          <a:xfrm>
            <a:off x="11340376" y="3568183"/>
            <a:ext cx="1360766" cy="756025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Classroo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Classroom</a:t>
            </a:r>
          </a:p>
        </p:txBody>
      </p:sp>
      <p:sp>
        <p:nvSpPr>
          <p:cNvPr id="361" name="使用教育部帳號看到的畫面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使用教育部帳號看到的畫面</a:t>
            </a:r>
          </a:p>
        </p:txBody>
      </p:sp>
      <p:pic>
        <p:nvPicPr>
          <p:cNvPr id="362" name="截圖 2021-07-10 下午12.31.22.png" descr="截圖 2021-07-10 下午12.31.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3227" y="3990178"/>
            <a:ext cx="12288476" cy="5580177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sp>
        <p:nvSpPr>
          <p:cNvPr id="363" name="矩形"/>
          <p:cNvSpPr/>
          <p:nvPr/>
        </p:nvSpPr>
        <p:spPr>
          <a:xfrm>
            <a:off x="1615719" y="6192297"/>
            <a:ext cx="4404168" cy="412258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1. GOOGLE  帳號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1. GOOGLE  帳號</a:t>
            </a:r>
          </a:p>
        </p:txBody>
      </p:sp>
      <p:sp>
        <p:nvSpPr>
          <p:cNvPr id="232" name="點兩下來編輯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Classroo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Classroom</a:t>
            </a:r>
          </a:p>
        </p:txBody>
      </p:sp>
      <p:sp>
        <p:nvSpPr>
          <p:cNvPr id="366" name="非教育帳號學生的畫面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非教育帳號學生的畫面</a:t>
            </a:r>
          </a:p>
        </p:txBody>
      </p:sp>
      <p:pic>
        <p:nvPicPr>
          <p:cNvPr id="367" name="截圖 2021-07-10 下午12.37.23.png" descr="截圖 2021-07-10 下午12.37.2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9063" y="4329130"/>
            <a:ext cx="12386674" cy="4992428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sp>
        <p:nvSpPr>
          <p:cNvPr id="368" name="矩形"/>
          <p:cNvSpPr/>
          <p:nvPr/>
        </p:nvSpPr>
        <p:spPr>
          <a:xfrm>
            <a:off x="1557834" y="6332617"/>
            <a:ext cx="4404168" cy="985454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Classroo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Classroom</a:t>
            </a:r>
          </a:p>
        </p:txBody>
      </p:sp>
      <p:sp>
        <p:nvSpPr>
          <p:cNvPr id="371" name="加入學生的方法：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加入學生的方法：</a:t>
            </a:r>
          </a:p>
          <a:p>
            <a:pPr lvl="1"/>
            <a:r>
              <a:t>1.給課程代碼</a:t>
            </a:r>
          </a:p>
          <a:p>
            <a:pPr lvl="1"/>
            <a:r>
              <a:t>2.給連結</a:t>
            </a:r>
          </a:p>
        </p:txBody>
      </p:sp>
      <p:grpSp>
        <p:nvGrpSpPr>
          <p:cNvPr id="374" name="截圖 2021-07-10 下午12.38.34.png"/>
          <p:cNvGrpSpPr/>
          <p:nvPr/>
        </p:nvGrpSpPr>
        <p:grpSpPr>
          <a:xfrm>
            <a:off x="5983819" y="5299464"/>
            <a:ext cx="6650358" cy="3855296"/>
            <a:chOff x="0" y="0"/>
            <a:chExt cx="6650356" cy="3855294"/>
          </a:xfrm>
        </p:grpSpPr>
        <p:pic>
          <p:nvPicPr>
            <p:cNvPr id="373" name="截圖 2021-07-10 下午12.38.34.png" descr="截圖 2021-07-10 下午12.38.34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" y="355600"/>
              <a:ext cx="6624957" cy="338539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72" name="截圖 2021-07-10 下午12.38.34.png" descr="截圖 2021-07-10 下午12.38.34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650357" cy="3855295"/>
            </a:xfrm>
            <a:prstGeom prst="rect">
              <a:avLst/>
            </a:prstGeom>
            <a:effectLst/>
          </p:spPr>
        </p:pic>
      </p:grpSp>
      <p:grpSp>
        <p:nvGrpSpPr>
          <p:cNvPr id="377" name="截圖 2021-07-10 下午12.31.22.png"/>
          <p:cNvGrpSpPr/>
          <p:nvPr/>
        </p:nvGrpSpPr>
        <p:grpSpPr>
          <a:xfrm>
            <a:off x="242581" y="5859679"/>
            <a:ext cx="5453357" cy="2734974"/>
            <a:chOff x="0" y="0"/>
            <a:chExt cx="5453355" cy="2734972"/>
          </a:xfrm>
        </p:grpSpPr>
        <p:pic>
          <p:nvPicPr>
            <p:cNvPr id="376" name="截圖 2021-07-10 下午12.31.22.png" descr="截圖 2021-07-10 下午12.31.2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8897" t="16016" r="53729" b="49639"/>
            <a:stretch>
              <a:fillRect/>
            </a:stretch>
          </p:blipFill>
          <p:spPr>
            <a:xfrm>
              <a:off x="12700" y="355600"/>
              <a:ext cx="5427956" cy="226507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75" name="截圖 2021-07-10 下午12.31.22.png" descr="截圖 2021-07-10 下午12.31.22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5453356" cy="2734974"/>
            </a:xfrm>
            <a:prstGeom prst="rect">
              <a:avLst/>
            </a:prstGeom>
            <a:effectLst/>
          </p:spPr>
        </p:pic>
      </p:grpSp>
      <p:sp>
        <p:nvSpPr>
          <p:cNvPr id="378" name="橢圓形"/>
          <p:cNvSpPr/>
          <p:nvPr/>
        </p:nvSpPr>
        <p:spPr>
          <a:xfrm>
            <a:off x="1950523" y="7351790"/>
            <a:ext cx="485239" cy="453055"/>
          </a:xfrm>
          <a:prstGeom prst="ellipse">
            <a:avLst/>
          </a:prstGeom>
          <a:ln w="762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79" name="矩形"/>
          <p:cNvSpPr/>
          <p:nvPr/>
        </p:nvSpPr>
        <p:spPr>
          <a:xfrm>
            <a:off x="10114921" y="7991984"/>
            <a:ext cx="1693453" cy="985453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80" name="用這兩種方式加入的，都是「學生」身份"/>
          <p:cNvSpPr txBox="1"/>
          <p:nvPr/>
        </p:nvSpPr>
        <p:spPr>
          <a:xfrm>
            <a:off x="4027662" y="4687234"/>
            <a:ext cx="8789549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用這兩種方式加入的，都是「學生」身份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截圖 2021-07-10 下午1.19.16.png" descr="截圖 2021-07-10 下午1.19.1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8014" y="5122281"/>
            <a:ext cx="12348772" cy="3900849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sp>
        <p:nvSpPr>
          <p:cNvPr id="383" name="GOOGLE Classroo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Classroom</a:t>
            </a:r>
          </a:p>
        </p:txBody>
      </p:sp>
      <p:sp>
        <p:nvSpPr>
          <p:cNvPr id="384" name="加入學生的方法：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加入學生的方法：</a:t>
            </a:r>
          </a:p>
          <a:p>
            <a:pPr lvl="1"/>
            <a:r>
              <a:t>3.手動加入</a:t>
            </a:r>
          </a:p>
        </p:txBody>
      </p:sp>
      <p:sp>
        <p:nvSpPr>
          <p:cNvPr id="385" name="矩形"/>
          <p:cNvSpPr/>
          <p:nvPr/>
        </p:nvSpPr>
        <p:spPr>
          <a:xfrm>
            <a:off x="6435592" y="5000754"/>
            <a:ext cx="970460" cy="864332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Classroo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Classroom</a:t>
            </a:r>
          </a:p>
        </p:txBody>
      </p:sp>
      <p:pic>
        <p:nvPicPr>
          <p:cNvPr id="388" name="截圖 2021-07-10 下午1.20.20.png" descr="截圖 2021-07-10 下午1.20.2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0049" y="2945830"/>
            <a:ext cx="10704702" cy="6547135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sp>
        <p:nvSpPr>
          <p:cNvPr id="389" name="橢圓形"/>
          <p:cNvSpPr/>
          <p:nvPr/>
        </p:nvSpPr>
        <p:spPr>
          <a:xfrm>
            <a:off x="10749022" y="6464222"/>
            <a:ext cx="945060" cy="934374"/>
          </a:xfrm>
          <a:prstGeom prst="ellipse">
            <a:avLst/>
          </a:prstGeom>
          <a:ln w="762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Classroo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Classroom</a:t>
            </a:r>
          </a:p>
        </p:txBody>
      </p:sp>
      <p:sp>
        <p:nvSpPr>
          <p:cNvPr id="392" name="可以一次貼上多個信箱…"/>
          <p:cNvSpPr txBox="1"/>
          <p:nvPr>
            <p:ph type="body" sz="half" idx="1"/>
          </p:nvPr>
        </p:nvSpPr>
        <p:spPr>
          <a:xfrm>
            <a:off x="650238" y="3149599"/>
            <a:ext cx="5237974" cy="5535084"/>
          </a:xfrm>
          <a:prstGeom prst="rect">
            <a:avLst/>
          </a:prstGeom>
        </p:spPr>
        <p:txBody>
          <a:bodyPr/>
          <a:lstStyle/>
          <a:p>
            <a:pPr>
              <a:defRPr sz="3400"/>
            </a:pPr>
            <a:r>
              <a:t>可以一次貼上多個信箱</a:t>
            </a:r>
          </a:p>
          <a:p>
            <a:pPr>
              <a:defRPr sz="3400"/>
            </a:pPr>
            <a:r>
              <a:t>空白鍵會幫助你</a:t>
            </a:r>
          </a:p>
          <a:p>
            <a:pPr>
              <a:defRPr sz="3400"/>
            </a:pPr>
            <a:r>
              <a:t>點選一下搜尋結果，再按邀請</a:t>
            </a:r>
          </a:p>
        </p:txBody>
      </p:sp>
      <p:pic>
        <p:nvPicPr>
          <p:cNvPr id="393" name="截圖 2021-07-10 下午1.22.13.png" descr="截圖 2021-07-10 下午1.22.13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2122"/>
          <a:stretch>
            <a:fillRect/>
          </a:stretch>
        </p:blipFill>
        <p:spPr>
          <a:xfrm>
            <a:off x="6201404" y="2877230"/>
            <a:ext cx="6375902" cy="6636593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sp>
        <p:nvSpPr>
          <p:cNvPr id="394" name="橢圓形"/>
          <p:cNvSpPr/>
          <p:nvPr/>
        </p:nvSpPr>
        <p:spPr>
          <a:xfrm>
            <a:off x="11627673" y="8971852"/>
            <a:ext cx="945060" cy="619399"/>
          </a:xfrm>
          <a:prstGeom prst="ellipse">
            <a:avLst/>
          </a:prstGeom>
          <a:ln w="762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95" name="矩形"/>
          <p:cNvSpPr/>
          <p:nvPr/>
        </p:nvSpPr>
        <p:spPr>
          <a:xfrm>
            <a:off x="6790894" y="5025410"/>
            <a:ext cx="743387" cy="227409"/>
          </a:xfrm>
          <a:prstGeom prst="rect">
            <a:avLst/>
          </a:prstGeom>
          <a:gradFill>
            <a:gsLst>
              <a:gs pos="0">
                <a:schemeClr val="accent1">
                  <a:lumOff val="-6216"/>
                </a:schemeClr>
              </a:gs>
              <a:gs pos="100000">
                <a:schemeClr val="accent1"/>
              </a:gs>
            </a:gsLst>
            <a:lin ang="16200000"/>
          </a:gradFill>
          <a:ln w="25400">
            <a:solidFill>
              <a:schemeClr val="accent1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96" name="矩形"/>
          <p:cNvSpPr/>
          <p:nvPr/>
        </p:nvSpPr>
        <p:spPr>
          <a:xfrm>
            <a:off x="7504807" y="6298877"/>
            <a:ext cx="743388" cy="670199"/>
          </a:xfrm>
          <a:prstGeom prst="rect">
            <a:avLst/>
          </a:prstGeom>
          <a:gradFill>
            <a:gsLst>
              <a:gs pos="0">
                <a:schemeClr val="accent1">
                  <a:lumOff val="-6216"/>
                </a:schemeClr>
              </a:gs>
              <a:gs pos="100000">
                <a:schemeClr val="accent1"/>
              </a:gs>
            </a:gsLst>
            <a:lin ang="16200000"/>
          </a:gradFill>
          <a:ln w="25400">
            <a:solidFill>
              <a:schemeClr val="accent1"/>
            </a:solidFill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Classroo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Classroom</a:t>
            </a:r>
          </a:p>
        </p:txBody>
      </p:sp>
      <p:sp>
        <p:nvSpPr>
          <p:cNvPr id="399" name="老師的權限可以派作業…"/>
          <p:cNvSpPr txBox="1"/>
          <p:nvPr>
            <p:ph type="body" idx="1"/>
          </p:nvPr>
        </p:nvSpPr>
        <p:spPr>
          <a:xfrm>
            <a:off x="650238" y="3149599"/>
            <a:ext cx="10919819" cy="5535084"/>
          </a:xfrm>
          <a:prstGeom prst="rect">
            <a:avLst/>
          </a:prstGeom>
        </p:spPr>
        <p:txBody>
          <a:bodyPr/>
          <a:lstStyle/>
          <a:p>
            <a:pPr>
              <a:defRPr sz="3400"/>
            </a:pPr>
            <a:r>
              <a:t>老師的權限可以派作業</a:t>
            </a:r>
          </a:p>
          <a:p>
            <a:pPr>
              <a:defRPr sz="3400"/>
            </a:pPr>
            <a:r>
              <a:t>CLASSROOM裡，老師跟學生的角色，與MEET裡的權限一點關係也沒有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Classroo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Classroom</a:t>
            </a:r>
          </a:p>
        </p:txBody>
      </p:sp>
      <p:sp>
        <p:nvSpPr>
          <p:cNvPr id="402" name="常見問題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常見問題</a:t>
            </a:r>
          </a:p>
          <a:p>
            <a:pPr lvl="1"/>
            <a:r>
              <a:t>學生說沒收到邀請？</a:t>
            </a:r>
          </a:p>
          <a:p>
            <a:pPr marL="475168" indent="-475168">
              <a:buSzPct val="200000"/>
              <a:defRPr sz="3400"/>
            </a:pPr>
          </a:p>
          <a:p>
            <a:pPr marL="475168" indent="-475168">
              <a:buSzPct val="200000"/>
              <a:defRPr sz="3400"/>
            </a:pPr>
            <a:r>
              <a:t>Ａ：不能邀請其他教育帳號</a:t>
            </a:r>
          </a:p>
          <a:p>
            <a:pPr lvl="1" marL="800283" indent="-475168">
              <a:defRPr sz="3000"/>
            </a:pPr>
            <a:r>
              <a:t>就算顯示「邀請中」，對方也不會收到任何通知</a:t>
            </a:r>
          </a:p>
        </p:txBody>
      </p:sp>
      <p:pic>
        <p:nvPicPr>
          <p:cNvPr id="403" name="影像" descr="影像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截圖 2021-07-10 下午4.05.21.png" descr="截圖 2021-07-10 下午4.05.2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6699" y="3935645"/>
            <a:ext cx="12051402" cy="5633357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sp>
        <p:nvSpPr>
          <p:cNvPr id="406" name="GOOGLE Classroo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Classroom</a:t>
            </a:r>
          </a:p>
        </p:txBody>
      </p:sp>
      <p:sp>
        <p:nvSpPr>
          <p:cNvPr id="407" name="發布公告：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發布公告：</a:t>
            </a:r>
          </a:p>
        </p:txBody>
      </p:sp>
      <p:sp>
        <p:nvSpPr>
          <p:cNvPr id="408" name="矩形"/>
          <p:cNvSpPr/>
          <p:nvPr/>
        </p:nvSpPr>
        <p:spPr>
          <a:xfrm>
            <a:off x="3992032" y="7155401"/>
            <a:ext cx="1890211" cy="864332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截圖 2021-07-10 下午4.06.47.png" descr="截圖 2021-07-10 下午4.06.4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3184" y="3924098"/>
            <a:ext cx="11000806" cy="5535085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sp>
        <p:nvSpPr>
          <p:cNvPr id="411" name="GOOGLE Classroo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Classroom</a:t>
            </a:r>
          </a:p>
        </p:txBody>
      </p:sp>
      <p:sp>
        <p:nvSpPr>
          <p:cNvPr id="412" name="發布公告：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發布公告：</a:t>
            </a:r>
          </a:p>
        </p:txBody>
      </p:sp>
      <p:sp>
        <p:nvSpPr>
          <p:cNvPr id="413" name="矩形"/>
          <p:cNvSpPr/>
          <p:nvPr/>
        </p:nvSpPr>
        <p:spPr>
          <a:xfrm>
            <a:off x="999637" y="4588007"/>
            <a:ext cx="4853495" cy="1061804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14" name="可以一次給很多個班（上限20）"/>
          <p:cNvSpPr txBox="1"/>
          <p:nvPr/>
        </p:nvSpPr>
        <p:spPr>
          <a:xfrm>
            <a:off x="770143" y="5541453"/>
            <a:ext cx="3426607" cy="1361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可以一次給很多個班（上限20）</a:t>
            </a:r>
          </a:p>
        </p:txBody>
      </p:sp>
      <p:sp>
        <p:nvSpPr>
          <p:cNvPr id="415" name="可以設定看得見的對象"/>
          <p:cNvSpPr txBox="1"/>
          <p:nvPr/>
        </p:nvSpPr>
        <p:spPr>
          <a:xfrm>
            <a:off x="5754372" y="3830590"/>
            <a:ext cx="2692343" cy="1361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可以設定看得見的對象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發布公告：…"/>
          <p:cNvSpPr txBox="1"/>
          <p:nvPr>
            <p:ph type="body" idx="1"/>
          </p:nvPr>
        </p:nvSpPr>
        <p:spPr>
          <a:xfrm>
            <a:off x="650238" y="3149599"/>
            <a:ext cx="10518988" cy="5732631"/>
          </a:xfrm>
          <a:prstGeom prst="rect">
            <a:avLst/>
          </a:prstGeom>
        </p:spPr>
        <p:txBody>
          <a:bodyPr/>
          <a:lstStyle/>
          <a:p>
            <a:pPr/>
            <a:r>
              <a:t>發布公告：</a:t>
            </a:r>
          </a:p>
          <a:p>
            <a:pPr lvl="1"/>
            <a:r>
              <a:t>可以設定時間</a:t>
            </a:r>
          </a:p>
        </p:txBody>
      </p:sp>
      <p:pic>
        <p:nvPicPr>
          <p:cNvPr id="418" name="截圖 2021-07-10 下午4.07.50.png" descr="截圖 2021-07-10 下午4.07.5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07070" y="5332511"/>
            <a:ext cx="4904295" cy="3866848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sp>
        <p:nvSpPr>
          <p:cNvPr id="419" name="GOOGLE Classroo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Classroom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帳號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帳號</a:t>
            </a:r>
          </a:p>
        </p:txBody>
      </p:sp>
      <p:sp>
        <p:nvSpPr>
          <p:cNvPr id="235" name="GOOGLE帳號目前有三個來源：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GOOGLE帳號目前有三個來源：</a:t>
            </a:r>
          </a:p>
          <a:p>
            <a:pPr lvl="1"/>
            <a:r>
              <a:t>自己申請的個人帳號：@gmail.com</a:t>
            </a:r>
          </a:p>
          <a:p>
            <a:pPr lvl="1"/>
            <a:r>
              <a:t>學校申請的教育帳號：@XXXX.tn.edu.tw</a:t>
            </a:r>
          </a:p>
          <a:p>
            <a:pPr lvl="1"/>
            <a:r>
              <a:t>教育部的教育帳號：@go.edu.tw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重點來囉～…"/>
          <p:cNvSpPr txBox="1"/>
          <p:nvPr>
            <p:ph type="title"/>
          </p:nvPr>
        </p:nvSpPr>
        <p:spPr>
          <a:xfrm>
            <a:off x="2230915" y="2716518"/>
            <a:ext cx="7975303" cy="4149251"/>
          </a:xfrm>
          <a:prstGeom prst="rect">
            <a:avLst/>
          </a:prstGeom>
        </p:spPr>
        <p:txBody>
          <a:bodyPr/>
          <a:lstStyle/>
          <a:p>
            <a:pPr>
              <a:defRPr sz="10000"/>
            </a:pPr>
            <a:r>
              <a:t>重點來囉～</a:t>
            </a:r>
          </a:p>
          <a:p>
            <a:pPr>
              <a:defRPr sz="10000"/>
            </a:pPr>
            <a:r>
              <a:t>派作業</a:t>
            </a:r>
          </a:p>
        </p:txBody>
      </p:sp>
      <p:sp>
        <p:nvSpPr>
          <p:cNvPr id="422" name="建議筆電用教育部帳號開課程，…"/>
          <p:cNvSpPr txBox="1"/>
          <p:nvPr>
            <p:ph type="body" sz="quarter" idx="1"/>
          </p:nvPr>
        </p:nvSpPr>
        <p:spPr>
          <a:xfrm>
            <a:off x="339105" y="6739439"/>
            <a:ext cx="8778422" cy="2617860"/>
          </a:xfrm>
          <a:prstGeom prst="rect">
            <a:avLst/>
          </a:prstGeom>
        </p:spPr>
        <p:txBody>
          <a:bodyPr/>
          <a:lstStyle/>
          <a:p>
            <a:pPr algn="ctr" defTabSz="1196423">
              <a:defRPr sz="3680"/>
            </a:pPr>
            <a:r>
              <a:t>建議筆電用教育部帳號開課程，</a:t>
            </a:r>
          </a:p>
          <a:p>
            <a:pPr algn="ctr" defTabSz="1196423">
              <a:defRPr sz="3680"/>
            </a:pPr>
            <a:r>
              <a:t>手機登入自己的帳號，模擬學生操作。</a:t>
            </a:r>
          </a:p>
          <a:p>
            <a:pPr algn="ctr" defTabSz="1196423">
              <a:defRPr sz="3680"/>
            </a:pPr>
            <a:r>
              <a:t>手機請下載classroom跟meet這兩個APP</a:t>
            </a:r>
          </a:p>
        </p:txBody>
      </p:sp>
      <p:grpSp>
        <p:nvGrpSpPr>
          <p:cNvPr id="425" name="IMG_9201.PNG"/>
          <p:cNvGrpSpPr/>
          <p:nvPr/>
        </p:nvGrpSpPr>
        <p:grpSpPr>
          <a:xfrm>
            <a:off x="9144498" y="6811238"/>
            <a:ext cx="3495732" cy="2021670"/>
            <a:chOff x="0" y="0"/>
            <a:chExt cx="3495731" cy="2021668"/>
          </a:xfrm>
        </p:grpSpPr>
        <p:pic>
          <p:nvPicPr>
            <p:cNvPr id="424" name="IMG_9201.PNG" descr="IMG_920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6532" t="55445" r="13619" b="32798"/>
            <a:stretch>
              <a:fillRect/>
            </a:stretch>
          </p:blipFill>
          <p:spPr>
            <a:xfrm>
              <a:off x="203200" y="203200"/>
              <a:ext cx="3089332" cy="157716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23" name="IMG_9201.PNG" descr="IMG_9201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3495733" cy="202167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截圖 2021-07-10 下午1.19.16.png" descr="截圖 2021-07-10 下午1.19.1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8794" y="5963568"/>
            <a:ext cx="11087212" cy="3502336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sp>
        <p:nvSpPr>
          <p:cNvPr id="428" name="GOOGLE Classroo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Classroom</a:t>
            </a:r>
          </a:p>
        </p:txBody>
      </p:sp>
      <p:sp>
        <p:nvSpPr>
          <p:cNvPr id="429" name="課堂作業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課堂作業</a:t>
            </a:r>
          </a:p>
          <a:p>
            <a:pPr lvl="1"/>
            <a:r>
              <a:t>可以派作業</a:t>
            </a:r>
          </a:p>
          <a:p>
            <a:pPr lvl="1"/>
            <a:r>
              <a:t>也可以放給學生看的教材</a:t>
            </a:r>
          </a:p>
        </p:txBody>
      </p:sp>
      <p:sp>
        <p:nvSpPr>
          <p:cNvPr id="430" name="矩形"/>
          <p:cNvSpPr/>
          <p:nvPr/>
        </p:nvSpPr>
        <p:spPr>
          <a:xfrm>
            <a:off x="5421117" y="5816126"/>
            <a:ext cx="970460" cy="864332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Classroo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Classroom</a:t>
            </a:r>
          </a:p>
        </p:txBody>
      </p:sp>
      <p:sp>
        <p:nvSpPr>
          <p:cNvPr id="433" name="點兩下來編輯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34" name="截圖 2021-07-10 下午1.28.51.png" descr="截圖 2021-07-10 下午1.28.5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6862" y="2965162"/>
            <a:ext cx="11412783" cy="6723372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sp>
        <p:nvSpPr>
          <p:cNvPr id="435" name="橢圓形"/>
          <p:cNvSpPr/>
          <p:nvPr/>
        </p:nvSpPr>
        <p:spPr>
          <a:xfrm>
            <a:off x="580581" y="3878698"/>
            <a:ext cx="2193881" cy="934374"/>
          </a:xfrm>
          <a:prstGeom prst="ellipse">
            <a:avLst/>
          </a:prstGeom>
          <a:ln w="762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36" name="這兩個其實一樣，後面有說明"/>
          <p:cNvSpPr txBox="1"/>
          <p:nvPr/>
        </p:nvSpPr>
        <p:spPr>
          <a:xfrm>
            <a:off x="2792651" y="5256824"/>
            <a:ext cx="6559098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這兩個其實一樣，後面有說明</a:t>
            </a:r>
          </a:p>
        </p:txBody>
      </p:sp>
      <p:sp>
        <p:nvSpPr>
          <p:cNvPr id="437" name="矩形"/>
          <p:cNvSpPr/>
          <p:nvPr/>
        </p:nvSpPr>
        <p:spPr>
          <a:xfrm>
            <a:off x="951324" y="4968650"/>
            <a:ext cx="1949446" cy="1302788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38" name="這個建議依照科目建立"/>
          <p:cNvSpPr txBox="1"/>
          <p:nvPr/>
        </p:nvSpPr>
        <p:spPr>
          <a:xfrm>
            <a:off x="2770492" y="8456074"/>
            <a:ext cx="5011657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這個建議依照科目建立</a:t>
            </a:r>
          </a:p>
        </p:txBody>
      </p:sp>
      <p:sp>
        <p:nvSpPr>
          <p:cNvPr id="439" name="矩形"/>
          <p:cNvSpPr/>
          <p:nvPr/>
        </p:nvSpPr>
        <p:spPr>
          <a:xfrm>
            <a:off x="904896" y="8339408"/>
            <a:ext cx="1643741" cy="959774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Classroo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Classroom</a:t>
            </a:r>
          </a:p>
        </p:txBody>
      </p:sp>
      <p:grpSp>
        <p:nvGrpSpPr>
          <p:cNvPr id="444" name="截圖 2021-07-10 下午1.31.43.png"/>
          <p:cNvGrpSpPr/>
          <p:nvPr/>
        </p:nvGrpSpPr>
        <p:grpSpPr>
          <a:xfrm>
            <a:off x="2255121" y="3009179"/>
            <a:ext cx="2982600" cy="6805359"/>
            <a:chOff x="0" y="0"/>
            <a:chExt cx="2982598" cy="6805357"/>
          </a:xfrm>
        </p:grpSpPr>
        <p:pic>
          <p:nvPicPr>
            <p:cNvPr id="443" name="截圖 2021-07-10 下午1.31.43.png" descr="截圖 2021-07-10 下午1.31.4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5900" y="139700"/>
              <a:ext cx="2550799" cy="624655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42" name="截圖 2021-07-10 下午1.31.43.png" descr="截圖 2021-07-10 下午1.31.43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982599" cy="6805358"/>
            </a:xfrm>
            <a:prstGeom prst="rect">
              <a:avLst/>
            </a:prstGeom>
            <a:effectLst/>
          </p:spPr>
        </p:pic>
      </p:grpSp>
      <p:grpSp>
        <p:nvGrpSpPr>
          <p:cNvPr id="447" name="截圖 2021-07-10 下午1.33.06.png"/>
          <p:cNvGrpSpPr/>
          <p:nvPr/>
        </p:nvGrpSpPr>
        <p:grpSpPr>
          <a:xfrm>
            <a:off x="7910234" y="2954031"/>
            <a:ext cx="2850313" cy="6915655"/>
            <a:chOff x="0" y="0"/>
            <a:chExt cx="2850312" cy="6915653"/>
          </a:xfrm>
        </p:grpSpPr>
        <p:pic>
          <p:nvPicPr>
            <p:cNvPr id="446" name="截圖 2021-07-10 下午1.33.06.png" descr="截圖 2021-07-10 下午1.33.06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15900" y="139700"/>
              <a:ext cx="2418513" cy="635685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45" name="截圖 2021-07-10 下午1.33.06.png" descr="截圖 2021-07-10 下午1.33.06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2850313" cy="6915655"/>
            </a:xfrm>
            <a:prstGeom prst="rect">
              <a:avLst/>
            </a:prstGeom>
            <a:effectLst/>
          </p:spPr>
        </p:pic>
      </p:grpSp>
      <p:sp>
        <p:nvSpPr>
          <p:cNvPr id="448" name="有整理"/>
          <p:cNvSpPr txBox="1"/>
          <p:nvPr/>
        </p:nvSpPr>
        <p:spPr>
          <a:xfrm>
            <a:off x="-101592" y="5854967"/>
            <a:ext cx="3426607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有整理</a:t>
            </a:r>
          </a:p>
        </p:txBody>
      </p:sp>
      <p:sp>
        <p:nvSpPr>
          <p:cNvPr id="449" name="沒整理"/>
          <p:cNvSpPr txBox="1"/>
          <p:nvPr/>
        </p:nvSpPr>
        <p:spPr>
          <a:xfrm>
            <a:off x="5466585" y="5854967"/>
            <a:ext cx="3426607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沒整理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Classroo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Classroom</a:t>
            </a:r>
          </a:p>
        </p:txBody>
      </p:sp>
      <p:sp>
        <p:nvSpPr>
          <p:cNvPr id="452" name="點兩下來編輯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53" name="截圖 2021-07-10 下午1.35.01.png" descr="截圖 2021-07-10 下午1.35.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5255" y="3104577"/>
            <a:ext cx="12154290" cy="5625127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sp>
        <p:nvSpPr>
          <p:cNvPr id="454" name="橢圓形"/>
          <p:cNvSpPr/>
          <p:nvPr/>
        </p:nvSpPr>
        <p:spPr>
          <a:xfrm>
            <a:off x="870005" y="6309862"/>
            <a:ext cx="2193881" cy="934374"/>
          </a:xfrm>
          <a:prstGeom prst="ellipse">
            <a:avLst/>
          </a:prstGeom>
          <a:ln w="762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55" name="可以放附件"/>
          <p:cNvSpPr txBox="1"/>
          <p:nvPr/>
        </p:nvSpPr>
        <p:spPr>
          <a:xfrm>
            <a:off x="253642" y="7379268"/>
            <a:ext cx="3426607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可以放附件</a:t>
            </a:r>
          </a:p>
        </p:txBody>
      </p:sp>
      <p:sp>
        <p:nvSpPr>
          <p:cNvPr id="456" name="橢圓形"/>
          <p:cNvSpPr/>
          <p:nvPr/>
        </p:nvSpPr>
        <p:spPr>
          <a:xfrm>
            <a:off x="10729728" y="2913950"/>
            <a:ext cx="2193880" cy="934374"/>
          </a:xfrm>
          <a:prstGeom prst="ellipse">
            <a:avLst/>
          </a:prstGeom>
          <a:ln w="762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57" name="可以修改發佈的時間"/>
          <p:cNvSpPr txBox="1"/>
          <p:nvPr/>
        </p:nvSpPr>
        <p:spPr>
          <a:xfrm>
            <a:off x="6175675" y="2883544"/>
            <a:ext cx="4442833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可以修改發佈的時間</a:t>
            </a:r>
          </a:p>
        </p:txBody>
      </p:sp>
      <p:sp>
        <p:nvSpPr>
          <p:cNvPr id="458" name="其他設定"/>
          <p:cNvSpPr txBox="1"/>
          <p:nvPr/>
        </p:nvSpPr>
        <p:spPr>
          <a:xfrm>
            <a:off x="5455355" y="6005257"/>
            <a:ext cx="3426607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其他設定</a:t>
            </a:r>
          </a:p>
        </p:txBody>
      </p:sp>
      <p:sp>
        <p:nvSpPr>
          <p:cNvPr id="459" name="矩形"/>
          <p:cNvSpPr/>
          <p:nvPr/>
        </p:nvSpPr>
        <p:spPr>
          <a:xfrm>
            <a:off x="9016616" y="3888133"/>
            <a:ext cx="3574141" cy="4960689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60" name="橢圓形"/>
          <p:cNvSpPr/>
          <p:nvPr/>
        </p:nvSpPr>
        <p:spPr>
          <a:xfrm>
            <a:off x="8811462" y="8250588"/>
            <a:ext cx="2193881" cy="934374"/>
          </a:xfrm>
          <a:prstGeom prst="ellipse">
            <a:avLst/>
          </a:prstGeom>
          <a:ln w="762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61" name="付費功能"/>
          <p:cNvSpPr txBox="1"/>
          <p:nvPr/>
        </p:nvSpPr>
        <p:spPr>
          <a:xfrm>
            <a:off x="5744640" y="8354555"/>
            <a:ext cx="3426607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付費功能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Classroo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Classroom</a:t>
            </a:r>
          </a:p>
        </p:txBody>
      </p:sp>
      <p:sp>
        <p:nvSpPr>
          <p:cNvPr id="464" name="作業附件：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作業附件：</a:t>
            </a:r>
          </a:p>
        </p:txBody>
      </p:sp>
      <p:grpSp>
        <p:nvGrpSpPr>
          <p:cNvPr id="467" name="截圖 2021-07-10 下午1.35.28.png"/>
          <p:cNvGrpSpPr/>
          <p:nvPr/>
        </p:nvGrpSpPr>
        <p:grpSpPr>
          <a:xfrm>
            <a:off x="550264" y="3943359"/>
            <a:ext cx="5564019" cy="5239354"/>
            <a:chOff x="0" y="0"/>
            <a:chExt cx="5564018" cy="5239353"/>
          </a:xfrm>
        </p:grpSpPr>
        <p:pic>
          <p:nvPicPr>
            <p:cNvPr id="466" name="截圖 2021-07-10 下午1.35.28.png" descr="截圖 2021-07-10 下午1.35.28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15900"/>
              <a:ext cx="5157619" cy="480755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65" name="截圖 2021-07-10 下午1.35.28.png" descr="截圖 2021-07-10 下午1.35.28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564019" cy="5239354"/>
            </a:xfrm>
            <a:prstGeom prst="rect">
              <a:avLst/>
            </a:prstGeom>
            <a:effectLst/>
          </p:spPr>
        </p:pic>
      </p:grpSp>
      <p:grpSp>
        <p:nvGrpSpPr>
          <p:cNvPr id="470" name="截圖 2021-07-10 下午1.35.39.png"/>
          <p:cNvGrpSpPr/>
          <p:nvPr/>
        </p:nvGrpSpPr>
        <p:grpSpPr>
          <a:xfrm>
            <a:off x="6730926" y="3946628"/>
            <a:ext cx="6127456" cy="4558464"/>
            <a:chOff x="0" y="0"/>
            <a:chExt cx="6127455" cy="4558463"/>
          </a:xfrm>
        </p:grpSpPr>
        <p:pic>
          <p:nvPicPr>
            <p:cNvPr id="469" name="截圖 2021-07-10 下午1.35.39.png" descr="截圖 2021-07-10 下午1.35.39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03200" y="215900"/>
              <a:ext cx="5721056" cy="412666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68" name="截圖 2021-07-10 下午1.35.39.png" descr="截圖 2021-07-10 下午1.35.39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6127456" cy="4558464"/>
            </a:xfrm>
            <a:prstGeom prst="rect">
              <a:avLst/>
            </a:prstGeom>
            <a:effectLst/>
          </p:spPr>
        </p:pic>
      </p:grpSp>
      <p:sp>
        <p:nvSpPr>
          <p:cNvPr id="471" name="沒有互動功能的"/>
          <p:cNvSpPr txBox="1"/>
          <p:nvPr/>
        </p:nvSpPr>
        <p:spPr>
          <a:xfrm>
            <a:off x="1121915" y="8536966"/>
            <a:ext cx="3426607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沒有互動功能的</a:t>
            </a:r>
          </a:p>
        </p:txBody>
      </p:sp>
      <p:sp>
        <p:nvSpPr>
          <p:cNvPr id="472" name="有互動功能的…"/>
          <p:cNvSpPr txBox="1"/>
          <p:nvPr/>
        </p:nvSpPr>
        <p:spPr>
          <a:xfrm>
            <a:off x="8081351" y="8208952"/>
            <a:ext cx="3426607" cy="1361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chemeClr val="accent1"/>
                </a:solidFill>
              </a:defRPr>
            </a:pPr>
            <a:r>
              <a:t>有互動功能的</a:t>
            </a:r>
          </a:p>
          <a:p>
            <a:pPr>
              <a:defRPr>
                <a:solidFill>
                  <a:schemeClr val="accent1"/>
                </a:solidFill>
              </a:defRPr>
            </a:pPr>
            <a:r>
              <a:t>（後面詳述）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Classroo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Classroom</a:t>
            </a:r>
          </a:p>
        </p:txBody>
      </p:sp>
      <p:sp>
        <p:nvSpPr>
          <p:cNvPr id="475" name="「出作業」的可用選項：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「出作業」的可用選項：</a:t>
            </a:r>
          </a:p>
        </p:txBody>
      </p:sp>
      <p:grpSp>
        <p:nvGrpSpPr>
          <p:cNvPr id="478" name="截圖 2021-07-10 下午1.36.49.png"/>
          <p:cNvGrpSpPr/>
          <p:nvPr/>
        </p:nvGrpSpPr>
        <p:grpSpPr>
          <a:xfrm>
            <a:off x="3338346" y="4114512"/>
            <a:ext cx="5665259" cy="4647186"/>
            <a:chOff x="0" y="0"/>
            <a:chExt cx="5665257" cy="4647185"/>
          </a:xfrm>
        </p:grpSpPr>
        <p:pic>
          <p:nvPicPr>
            <p:cNvPr id="477" name="截圖 2021-07-10 下午1.36.49.png" descr="截圖 2021-07-10 下午1.36.49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03200"/>
              <a:ext cx="5258858" cy="420268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76" name="截圖 2021-07-10 下午1.36.49.png" descr="截圖 2021-07-10 下午1.36.49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665258" cy="464718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Classroo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Classroom</a:t>
            </a:r>
          </a:p>
        </p:txBody>
      </p:sp>
      <p:sp>
        <p:nvSpPr>
          <p:cNvPr id="481" name="附件的共用設定：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附件的共用設定：</a:t>
            </a:r>
          </a:p>
        </p:txBody>
      </p:sp>
      <p:pic>
        <p:nvPicPr>
          <p:cNvPr id="482" name="截圖 2021-07-10 下午5.12.45.png" descr="截圖 2021-07-10 下午5.12.4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107" y="3959994"/>
            <a:ext cx="12376586" cy="3386784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grpSp>
        <p:nvGrpSpPr>
          <p:cNvPr id="485" name="截圖 2021-07-10 下午5.13.33.png"/>
          <p:cNvGrpSpPr/>
          <p:nvPr/>
        </p:nvGrpSpPr>
        <p:grpSpPr>
          <a:xfrm>
            <a:off x="1577071" y="6239407"/>
            <a:ext cx="6854681" cy="3411309"/>
            <a:chOff x="0" y="0"/>
            <a:chExt cx="6854679" cy="3411307"/>
          </a:xfrm>
        </p:grpSpPr>
        <p:pic>
          <p:nvPicPr>
            <p:cNvPr id="484" name="截圖 2021-07-10 下午5.13.33.png" descr="截圖 2021-07-10 下午5.13.33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123" t="8588" r="2536" b="32556"/>
            <a:stretch>
              <a:fillRect/>
            </a:stretch>
          </p:blipFill>
          <p:spPr>
            <a:xfrm>
              <a:off x="203200" y="203200"/>
              <a:ext cx="6448279" cy="296680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83" name="截圖 2021-07-10 下午5.13.33.png" descr="截圖 2021-07-10 下午5.13.33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6854681" cy="3411308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Classroo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Classroom</a:t>
            </a:r>
          </a:p>
        </p:txBody>
      </p:sp>
      <p:sp>
        <p:nvSpPr>
          <p:cNvPr id="488" name="附件的共用設定：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附件的共用設定：</a:t>
            </a:r>
          </a:p>
        </p:txBody>
      </p:sp>
      <p:pic>
        <p:nvPicPr>
          <p:cNvPr id="489" name="截圖 2021-07-10 下午5.12.45.png" descr="截圖 2021-07-10 下午5.12.45.png"/>
          <p:cNvPicPr>
            <a:picLocks noChangeAspect="1"/>
          </p:cNvPicPr>
          <p:nvPr/>
        </p:nvPicPr>
        <p:blipFill>
          <a:blip r:embed="rId2">
            <a:extLst/>
          </a:blip>
          <a:srcRect l="66000" t="20894" r="14376" b="5540"/>
          <a:stretch>
            <a:fillRect/>
          </a:stretch>
        </p:blipFill>
        <p:spPr>
          <a:xfrm>
            <a:off x="1522077" y="4314227"/>
            <a:ext cx="4597230" cy="4716161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sp>
        <p:nvSpPr>
          <p:cNvPr id="490" name="矩形"/>
          <p:cNvSpPr/>
          <p:nvPr/>
        </p:nvSpPr>
        <p:spPr>
          <a:xfrm>
            <a:off x="1827718" y="6258172"/>
            <a:ext cx="3986119" cy="828176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91" name="矩形"/>
          <p:cNvSpPr/>
          <p:nvPr/>
        </p:nvSpPr>
        <p:spPr>
          <a:xfrm>
            <a:off x="1993252" y="7631355"/>
            <a:ext cx="4104828" cy="828176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92" name="讓學生共同編輯一份文件，增加停課時期的互動也不錯"/>
          <p:cNvSpPr txBox="1"/>
          <p:nvPr/>
        </p:nvSpPr>
        <p:spPr>
          <a:xfrm>
            <a:off x="6408733" y="5834564"/>
            <a:ext cx="5816167" cy="1361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讓學生共同編輯一份文件，增加停課時期的互動也不錯</a:t>
            </a:r>
          </a:p>
        </p:txBody>
      </p:sp>
      <p:sp>
        <p:nvSpPr>
          <p:cNvPr id="493" name="學生各自編輯自己的檔案"/>
          <p:cNvSpPr txBox="1"/>
          <p:nvPr/>
        </p:nvSpPr>
        <p:spPr>
          <a:xfrm>
            <a:off x="6485913" y="7682222"/>
            <a:ext cx="5324974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學生各自編輯自己的檔案</a:t>
            </a:r>
          </a:p>
        </p:txBody>
      </p:sp>
      <p:sp>
        <p:nvSpPr>
          <p:cNvPr id="494" name="ps 並非所有附件都有這三種可以選"/>
          <p:cNvSpPr txBox="1"/>
          <p:nvPr/>
        </p:nvSpPr>
        <p:spPr>
          <a:xfrm>
            <a:off x="5487361" y="3568989"/>
            <a:ext cx="7322078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ps 並非所有附件都有這三種可以選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Classroo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Classroom</a:t>
            </a:r>
          </a:p>
        </p:txBody>
      </p:sp>
      <p:sp>
        <p:nvSpPr>
          <p:cNvPr id="497" name="有互動功能的附件：繪圖…"/>
          <p:cNvSpPr txBox="1"/>
          <p:nvPr>
            <p:ph type="body" idx="1"/>
          </p:nvPr>
        </p:nvSpPr>
        <p:spPr>
          <a:xfrm>
            <a:off x="650238" y="3149599"/>
            <a:ext cx="8065137" cy="6404563"/>
          </a:xfrm>
          <a:prstGeom prst="rect">
            <a:avLst/>
          </a:prstGeom>
        </p:spPr>
        <p:txBody>
          <a:bodyPr/>
          <a:lstStyle/>
          <a:p>
            <a:pPr marL="427651" indent="-427651" defTabSz="1170413">
              <a:spcBef>
                <a:spcPts val="2200"/>
              </a:spcBef>
              <a:defRPr sz="3420"/>
            </a:pPr>
            <a:r>
              <a:t>有互動功能的附件：繪圖</a:t>
            </a:r>
          </a:p>
          <a:p>
            <a:pPr lvl="1" marL="675238" indent="-382635" defTabSz="1170413">
              <a:spcBef>
                <a:spcPts val="2200"/>
              </a:spcBef>
              <a:defRPr sz="3059"/>
            </a:pPr>
            <a:r>
              <a:t>用手機可以在上面觸碰式畫畫。可先上傳一張底圖，像數學科就可以先上傳座標圖，自然科也可以放器材之類的。</a:t>
            </a:r>
          </a:p>
          <a:p>
            <a:pPr lvl="1" marL="675238" indent="-382635" defTabSz="1170413">
              <a:spcBef>
                <a:spcPts val="2200"/>
              </a:spcBef>
              <a:defRPr sz="3059"/>
            </a:pPr>
            <a:r>
              <a:t>也可以把廠商給的題目ＰＤＦ檔</a:t>
            </a:r>
            <a:r>
              <a:rPr>
                <a:solidFill>
                  <a:srgbClr val="FF2600"/>
                </a:solidFill>
              </a:rPr>
              <a:t>轉為圖片檔放</a:t>
            </a:r>
            <a:r>
              <a:t>（請自行google）在底圖，學生直接在前面作答。優點是製作測驗很快，但缺點是批改麻煩，很慢（跟表單相反）</a:t>
            </a:r>
          </a:p>
          <a:p>
            <a:pPr lvl="1" marL="675238" indent="-382635" defTabSz="1170413">
              <a:spcBef>
                <a:spcPts val="2200"/>
              </a:spcBef>
              <a:defRPr sz="3059"/>
            </a:pPr>
            <a:r>
              <a:t>對於使用手機的學生很方便，但對於電腦使用者不方便</a:t>
            </a:r>
          </a:p>
        </p:txBody>
      </p:sp>
      <p:grpSp>
        <p:nvGrpSpPr>
          <p:cNvPr id="500" name="截圖 2021-07-10 下午1.35.39.png"/>
          <p:cNvGrpSpPr/>
          <p:nvPr/>
        </p:nvGrpSpPr>
        <p:grpSpPr>
          <a:xfrm>
            <a:off x="8786593" y="3149598"/>
            <a:ext cx="3946652" cy="5535085"/>
            <a:chOff x="0" y="0"/>
            <a:chExt cx="3946651" cy="5535083"/>
          </a:xfrm>
        </p:grpSpPr>
        <p:pic>
          <p:nvPicPr>
            <p:cNvPr id="499" name="截圖 2021-07-10 下午1.35.39.png" descr="截圖 2021-07-10 下午1.35.39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1664" t="18908" r="31664" b="7990"/>
            <a:stretch>
              <a:fillRect/>
            </a:stretch>
          </p:blipFill>
          <p:spPr>
            <a:xfrm>
              <a:off x="203200" y="203200"/>
              <a:ext cx="3540252" cy="509058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98" name="截圖 2021-07-10 下午1.35.39.png" descr="截圖 2021-07-10 下午1.35.39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3946653" cy="5535084"/>
            </a:xfrm>
            <a:prstGeom prst="rect">
              <a:avLst/>
            </a:prstGeom>
            <a:effectLst/>
          </p:spPr>
        </p:pic>
      </p:grpSp>
      <p:sp>
        <p:nvSpPr>
          <p:cNvPr id="501" name="矩形"/>
          <p:cNvSpPr/>
          <p:nvPr/>
        </p:nvSpPr>
        <p:spPr>
          <a:xfrm>
            <a:off x="9429931" y="6578120"/>
            <a:ext cx="2659976" cy="828177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帳號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帳號</a:t>
            </a:r>
          </a:p>
        </p:txBody>
      </p:sp>
      <p:sp>
        <p:nvSpPr>
          <p:cNvPr id="238" name="自己申請的：…"/>
          <p:cNvSpPr txBox="1"/>
          <p:nvPr>
            <p:ph type="body" idx="1"/>
          </p:nvPr>
        </p:nvSpPr>
        <p:spPr>
          <a:xfrm>
            <a:off x="650238" y="3149599"/>
            <a:ext cx="10518988" cy="6363103"/>
          </a:xfrm>
          <a:prstGeom prst="rect">
            <a:avLst/>
          </a:prstGeom>
        </p:spPr>
        <p:txBody>
          <a:bodyPr/>
          <a:lstStyle/>
          <a:p>
            <a:pPr marL="465664" indent="-465664" defTabSz="1274450">
              <a:spcBef>
                <a:spcPts val="2400"/>
              </a:spcBef>
              <a:defRPr sz="3724"/>
            </a:pPr>
            <a:r>
              <a:t>自己申請的：</a:t>
            </a:r>
          </a:p>
          <a:p>
            <a:pPr lvl="1" marL="735260" indent="-416647" defTabSz="1274450">
              <a:spcBef>
                <a:spcPts val="2400"/>
              </a:spcBef>
              <a:defRPr sz="3332"/>
            </a:pPr>
            <a:r>
              <a:t>15G的空間，meet上限1小時，人數100人</a:t>
            </a:r>
          </a:p>
          <a:p>
            <a:pPr marL="465664" indent="-465664" defTabSz="1274450">
              <a:spcBef>
                <a:spcPts val="2400"/>
              </a:spcBef>
              <a:defRPr sz="3724"/>
            </a:pPr>
            <a:r>
              <a:t>學校申請的：</a:t>
            </a:r>
          </a:p>
          <a:p>
            <a:pPr lvl="1" marL="735260" indent="-416647" defTabSz="1274450">
              <a:spcBef>
                <a:spcPts val="2400"/>
              </a:spcBef>
              <a:defRPr sz="3332"/>
            </a:pPr>
            <a:r>
              <a:t>一間學校100T，meet上限300小時，人數100人</a:t>
            </a:r>
          </a:p>
          <a:p>
            <a:pPr lvl="1" marL="735260" indent="-416647" defTabSz="1274450">
              <a:spcBef>
                <a:spcPts val="2400"/>
              </a:spcBef>
              <a:defRPr sz="3332"/>
            </a:pPr>
            <a:r>
              <a:t>可升級為250人，請看最後一節</a:t>
            </a:r>
          </a:p>
          <a:p>
            <a:pPr marL="465664" indent="-465664" defTabSz="1274450">
              <a:spcBef>
                <a:spcPts val="2400"/>
              </a:spcBef>
              <a:defRPr sz="3724"/>
            </a:pPr>
            <a:r>
              <a:t>教育部的：</a:t>
            </a:r>
          </a:p>
          <a:p>
            <a:pPr lvl="1" marL="735260" indent="-416647" defTabSz="1274450">
              <a:spcBef>
                <a:spcPts val="2400"/>
              </a:spcBef>
              <a:defRPr sz="3332"/>
            </a:pPr>
            <a:r>
              <a:t>每人5T，meet上限300小時，人數100人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Classroo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Classroom</a:t>
            </a:r>
          </a:p>
        </p:txBody>
      </p:sp>
      <p:sp>
        <p:nvSpPr>
          <p:cNvPr id="504" name="有互動功能的附件：表單…"/>
          <p:cNvSpPr txBox="1"/>
          <p:nvPr>
            <p:ph type="body" sz="half" idx="1"/>
          </p:nvPr>
        </p:nvSpPr>
        <p:spPr>
          <a:xfrm>
            <a:off x="650238" y="3149599"/>
            <a:ext cx="8065137" cy="5535084"/>
          </a:xfrm>
          <a:prstGeom prst="rect">
            <a:avLst/>
          </a:prstGeom>
        </p:spPr>
        <p:txBody>
          <a:bodyPr/>
          <a:lstStyle/>
          <a:p>
            <a:pPr/>
            <a:r>
              <a:t>有互動功能的附件：表單</a:t>
            </a:r>
          </a:p>
          <a:p>
            <a:pPr lvl="1"/>
            <a:r>
              <a:t>可製作測驗或問卷，優點是電腦會自動批改、自動評分，蒐集到的資料也比較方便分析學生的學習情況</a:t>
            </a:r>
          </a:p>
          <a:p>
            <a:pPr lvl="1"/>
            <a:r>
              <a:t>填充題批改的效果不好</a:t>
            </a:r>
          </a:p>
          <a:p>
            <a:pPr lvl="1"/>
            <a:r>
              <a:t>缺點是製作比較費時</a:t>
            </a:r>
          </a:p>
        </p:txBody>
      </p:sp>
      <p:grpSp>
        <p:nvGrpSpPr>
          <p:cNvPr id="507" name="截圖 2021-07-10 下午1.35.39.png"/>
          <p:cNvGrpSpPr/>
          <p:nvPr/>
        </p:nvGrpSpPr>
        <p:grpSpPr>
          <a:xfrm>
            <a:off x="8786593" y="3149598"/>
            <a:ext cx="3946652" cy="5535085"/>
            <a:chOff x="0" y="0"/>
            <a:chExt cx="3946651" cy="5535083"/>
          </a:xfrm>
        </p:grpSpPr>
        <p:pic>
          <p:nvPicPr>
            <p:cNvPr id="506" name="截圖 2021-07-10 下午1.35.39.png" descr="截圖 2021-07-10 下午1.35.39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1664" t="18908" r="31664" b="7990"/>
            <a:stretch>
              <a:fillRect/>
            </a:stretch>
          </p:blipFill>
          <p:spPr>
            <a:xfrm>
              <a:off x="203200" y="203200"/>
              <a:ext cx="3540252" cy="509058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05" name="截圖 2021-07-10 下午1.35.39.png" descr="截圖 2021-07-10 下午1.35.39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3946653" cy="5535084"/>
            </a:xfrm>
            <a:prstGeom prst="rect">
              <a:avLst/>
            </a:prstGeom>
            <a:effectLst/>
          </p:spPr>
        </p:pic>
      </p:grpSp>
      <p:sp>
        <p:nvSpPr>
          <p:cNvPr id="508" name="矩形"/>
          <p:cNvSpPr/>
          <p:nvPr/>
        </p:nvSpPr>
        <p:spPr>
          <a:xfrm>
            <a:off x="9429931" y="7581458"/>
            <a:ext cx="2659976" cy="828177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Classroo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Classroom</a:t>
            </a:r>
          </a:p>
        </p:txBody>
      </p:sp>
      <p:sp>
        <p:nvSpPr>
          <p:cNvPr id="511" name="常見問題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常見問題</a:t>
            </a:r>
          </a:p>
          <a:p>
            <a:pPr lvl="1"/>
            <a:r>
              <a:t>表單的分數可以匯進classroom嗎？</a:t>
            </a:r>
          </a:p>
          <a:p>
            <a:pPr/>
            <a:r>
              <a:t>A:可以，但有3個條件：</a:t>
            </a:r>
          </a:p>
          <a:p>
            <a:pPr lvl="1"/>
            <a:r>
              <a:t>同一網段、唯一附件、僅能作答一次</a:t>
            </a:r>
          </a:p>
          <a:p>
            <a:pPr lvl="1"/>
            <a:r>
              <a:t>請參考P.86</a:t>
            </a:r>
          </a:p>
        </p:txBody>
      </p:sp>
      <p:pic>
        <p:nvPicPr>
          <p:cNvPr id="512" name="影像" descr="影像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Classroo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Classroom</a:t>
            </a:r>
          </a:p>
        </p:txBody>
      </p:sp>
      <p:sp>
        <p:nvSpPr>
          <p:cNvPr id="515" name="有互動功能的附件：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有互動功能的附件：</a:t>
            </a:r>
          </a:p>
        </p:txBody>
      </p:sp>
      <p:grpSp>
        <p:nvGrpSpPr>
          <p:cNvPr id="518" name="截圖 2021-07-10 下午1.35.39.png"/>
          <p:cNvGrpSpPr/>
          <p:nvPr/>
        </p:nvGrpSpPr>
        <p:grpSpPr>
          <a:xfrm>
            <a:off x="489762" y="4073731"/>
            <a:ext cx="3946652" cy="5535084"/>
            <a:chOff x="0" y="0"/>
            <a:chExt cx="3946651" cy="5535083"/>
          </a:xfrm>
        </p:grpSpPr>
        <p:pic>
          <p:nvPicPr>
            <p:cNvPr id="517" name="截圖 2021-07-10 下午1.35.39.png" descr="截圖 2021-07-10 下午1.35.39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1664" t="18908" r="31664" b="7990"/>
            <a:stretch>
              <a:fillRect/>
            </a:stretch>
          </p:blipFill>
          <p:spPr>
            <a:xfrm>
              <a:off x="203200" y="203200"/>
              <a:ext cx="3540252" cy="509058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16" name="截圖 2021-07-10 下午1.35.39.png" descr="截圖 2021-07-10 下午1.35.39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3946653" cy="5535084"/>
            </a:xfrm>
            <a:prstGeom prst="rect">
              <a:avLst/>
            </a:prstGeom>
            <a:effectLst/>
          </p:spPr>
        </p:pic>
      </p:grpSp>
      <p:sp>
        <p:nvSpPr>
          <p:cNvPr id="519" name="當初建立「作業」跟「作業測驗」的差別是，「作業測驗」會自動產生一個表單"/>
          <p:cNvSpPr txBox="1"/>
          <p:nvPr/>
        </p:nvSpPr>
        <p:spPr>
          <a:xfrm>
            <a:off x="4865137" y="7609700"/>
            <a:ext cx="7719960" cy="199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當初建立「作業」跟「作業測驗」的差別是，「作業測驗」會自動產生一個表單</a:t>
            </a:r>
          </a:p>
        </p:txBody>
      </p:sp>
      <p:grpSp>
        <p:nvGrpSpPr>
          <p:cNvPr id="522" name="截圖 2021-07-10 下午1.28.51.png"/>
          <p:cNvGrpSpPr/>
          <p:nvPr/>
        </p:nvGrpSpPr>
        <p:grpSpPr>
          <a:xfrm>
            <a:off x="8381773" y="3814943"/>
            <a:ext cx="4353195" cy="3438745"/>
            <a:chOff x="0" y="0"/>
            <a:chExt cx="4353194" cy="3438744"/>
          </a:xfrm>
        </p:grpSpPr>
        <p:pic>
          <p:nvPicPr>
            <p:cNvPr id="521" name="截圖 2021-07-10 下午1.28.51.png" descr="截圖 2021-07-10 下午1.28.51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15343" r="72913" b="49774"/>
            <a:stretch>
              <a:fillRect/>
            </a:stretch>
          </p:blipFill>
          <p:spPr>
            <a:xfrm>
              <a:off x="203200" y="203200"/>
              <a:ext cx="3946795" cy="299424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20" name="截圖 2021-07-10 下午1.28.51.png" descr="截圖 2021-07-10 下午1.28.51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4353195" cy="343874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Classroo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Classroom</a:t>
            </a:r>
          </a:p>
        </p:txBody>
      </p:sp>
      <p:sp>
        <p:nvSpPr>
          <p:cNvPr id="525" name="補充一點：新增素材時，有時候要點選一下才能新增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補充一點：新增素材時，有時候要點選一下才能新增</a:t>
            </a:r>
          </a:p>
        </p:txBody>
      </p:sp>
      <p:pic>
        <p:nvPicPr>
          <p:cNvPr id="526" name="截圖 2021-07-10 下午5.37.41.png" descr="截圖 2021-07-10 下午5.37.4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1351" y="4532209"/>
            <a:ext cx="8070576" cy="4994582"/>
          </a:xfrm>
          <a:prstGeom prst="rect">
            <a:avLst/>
          </a:prstGeom>
          <a:ln w="12700">
            <a:miter lim="400000"/>
          </a:ln>
        </p:spPr>
      </p:pic>
      <p:sp>
        <p:nvSpPr>
          <p:cNvPr id="527" name="矩形"/>
          <p:cNvSpPr/>
          <p:nvPr/>
        </p:nvSpPr>
        <p:spPr>
          <a:xfrm>
            <a:off x="4355358" y="6327286"/>
            <a:ext cx="8502563" cy="1404427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28" name="這裡要點一下"/>
          <p:cNvSpPr txBox="1"/>
          <p:nvPr/>
        </p:nvSpPr>
        <p:spPr>
          <a:xfrm>
            <a:off x="921371" y="6666279"/>
            <a:ext cx="3637025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這裡要點一下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Classroo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Classroom</a:t>
            </a:r>
          </a:p>
        </p:txBody>
      </p:sp>
      <p:sp>
        <p:nvSpPr>
          <p:cNvPr id="531" name="學生寫作業的畫面：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學生寫作業的畫面：</a:t>
            </a:r>
          </a:p>
        </p:txBody>
      </p:sp>
      <p:pic>
        <p:nvPicPr>
          <p:cNvPr id="532" name="截圖 2021-07-10 下午5.52.12.png" descr="截圖 2021-07-10 下午5.52.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1380" y="4083418"/>
            <a:ext cx="12262040" cy="5271532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Classroo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Classroom</a:t>
            </a:r>
          </a:p>
        </p:txBody>
      </p:sp>
      <p:sp>
        <p:nvSpPr>
          <p:cNvPr id="535" name="學生寫作業的畫面（電腦）：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學生寫作業的畫面（電腦）：</a:t>
            </a:r>
          </a:p>
        </p:txBody>
      </p:sp>
      <p:pic>
        <p:nvPicPr>
          <p:cNvPr id="536" name="截圖 2021-07-10 下午5.52.12.png" descr="截圖 2021-07-10 下午5.52.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1519" y="4068919"/>
            <a:ext cx="12081762" cy="5194029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sp>
        <p:nvSpPr>
          <p:cNvPr id="537" name="矩形"/>
          <p:cNvSpPr/>
          <p:nvPr/>
        </p:nvSpPr>
        <p:spPr>
          <a:xfrm>
            <a:off x="834730" y="6348115"/>
            <a:ext cx="8502564" cy="2020659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38" name="可以點附件去寫作業"/>
          <p:cNvSpPr txBox="1"/>
          <p:nvPr/>
        </p:nvSpPr>
        <p:spPr>
          <a:xfrm>
            <a:off x="3209536" y="8397460"/>
            <a:ext cx="4580971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可以點附件去寫作業</a:t>
            </a:r>
          </a:p>
        </p:txBody>
      </p:sp>
      <p:sp>
        <p:nvSpPr>
          <p:cNvPr id="539" name="矩形"/>
          <p:cNvSpPr/>
          <p:nvPr/>
        </p:nvSpPr>
        <p:spPr>
          <a:xfrm>
            <a:off x="9254704" y="5418380"/>
            <a:ext cx="3160575" cy="542259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40" name="也可以點這個上傳圖片"/>
          <p:cNvSpPr txBox="1"/>
          <p:nvPr/>
        </p:nvSpPr>
        <p:spPr>
          <a:xfrm>
            <a:off x="4745952" y="4716282"/>
            <a:ext cx="5043296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也可以點這個上傳圖片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Classroo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Classroom</a:t>
            </a:r>
          </a:p>
        </p:txBody>
      </p:sp>
      <p:sp>
        <p:nvSpPr>
          <p:cNvPr id="543" name="學生寫作業的畫面（電腦）：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學生寫作業的畫面（電腦）：</a:t>
            </a:r>
          </a:p>
        </p:txBody>
      </p:sp>
      <p:pic>
        <p:nvPicPr>
          <p:cNvPr id="544" name="截圖 2021-07-10 下午5.52.12.png" descr="截圖 2021-07-10 下午5.52.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7633" y="4420573"/>
            <a:ext cx="10512216" cy="4519272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pic>
        <p:nvPicPr>
          <p:cNvPr id="545" name="截圖 2021-07-10 下午6.09.15.png" descr="截圖 2021-07-10 下午6.09.1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0354" y="3491869"/>
            <a:ext cx="4855594" cy="6153473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Classroo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Classroom</a:t>
            </a:r>
          </a:p>
        </p:txBody>
      </p:sp>
      <p:sp>
        <p:nvSpPr>
          <p:cNvPr id="548" name="學生寫作業的畫面（手機）：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學生寫作業的畫面（手機）：</a:t>
            </a:r>
          </a:p>
        </p:txBody>
      </p:sp>
      <p:pic>
        <p:nvPicPr>
          <p:cNvPr id="549" name="IMG_9202.png" descr="IMG_9202.png"/>
          <p:cNvPicPr>
            <a:picLocks noChangeAspect="1"/>
          </p:cNvPicPr>
          <p:nvPr/>
        </p:nvPicPr>
        <p:blipFill>
          <a:blip r:embed="rId2">
            <a:extLst/>
          </a:blip>
          <a:srcRect l="0" t="12517" r="0" b="5055"/>
          <a:stretch>
            <a:fillRect/>
          </a:stretch>
        </p:blipFill>
        <p:spPr>
          <a:xfrm>
            <a:off x="9058797" y="3234420"/>
            <a:ext cx="3330866" cy="5941992"/>
          </a:xfrm>
          <a:prstGeom prst="rect">
            <a:avLst/>
          </a:prstGeom>
          <a:ln w="25400">
            <a:solidFill>
              <a:srgbClr val="FF4015"/>
            </a:solidFill>
            <a:miter lim="400000"/>
          </a:ln>
        </p:spPr>
      </p:pic>
      <p:sp>
        <p:nvSpPr>
          <p:cNvPr id="550" name="矩形"/>
          <p:cNvSpPr/>
          <p:nvPr/>
        </p:nvSpPr>
        <p:spPr>
          <a:xfrm>
            <a:off x="10319606" y="8086880"/>
            <a:ext cx="809247" cy="675641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51" name="點這個可以新增附件"/>
          <p:cNvSpPr txBox="1"/>
          <p:nvPr/>
        </p:nvSpPr>
        <p:spPr>
          <a:xfrm>
            <a:off x="8586145" y="7243067"/>
            <a:ext cx="4580970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點這個可以新增附件</a:t>
            </a:r>
          </a:p>
        </p:txBody>
      </p:sp>
      <p:pic>
        <p:nvPicPr>
          <p:cNvPr id="552" name="IMG_9203.png" descr="IMG_9203.png"/>
          <p:cNvPicPr>
            <a:picLocks noChangeAspect="1"/>
          </p:cNvPicPr>
          <p:nvPr/>
        </p:nvPicPr>
        <p:blipFill>
          <a:blip r:embed="rId3">
            <a:extLst/>
          </a:blip>
          <a:srcRect l="0" t="80079" r="0" b="0"/>
          <a:stretch>
            <a:fillRect/>
          </a:stretch>
        </p:blipFill>
        <p:spPr>
          <a:xfrm>
            <a:off x="4686642" y="7622822"/>
            <a:ext cx="3631517" cy="1565657"/>
          </a:xfrm>
          <a:prstGeom prst="rect">
            <a:avLst/>
          </a:prstGeom>
          <a:ln w="25400">
            <a:solidFill>
              <a:srgbClr val="E22400"/>
            </a:solidFill>
            <a:miter lim="400000"/>
          </a:ln>
        </p:spPr>
      </p:pic>
      <p:pic>
        <p:nvPicPr>
          <p:cNvPr id="553" name="IMG_9207.png" descr="IMG_9207.png"/>
          <p:cNvPicPr>
            <a:picLocks noChangeAspect="1"/>
          </p:cNvPicPr>
          <p:nvPr/>
        </p:nvPicPr>
        <p:blipFill>
          <a:blip r:embed="rId4">
            <a:extLst/>
          </a:blip>
          <a:srcRect l="0" t="43043" r="0" b="0"/>
          <a:stretch>
            <a:fillRect/>
          </a:stretch>
        </p:blipFill>
        <p:spPr>
          <a:xfrm>
            <a:off x="314486" y="4677417"/>
            <a:ext cx="3631517" cy="4476516"/>
          </a:xfrm>
          <a:prstGeom prst="rect">
            <a:avLst/>
          </a:prstGeom>
          <a:ln w="25400">
            <a:solidFill>
              <a:srgbClr val="FF4015"/>
            </a:solidFill>
            <a:miter lim="400000"/>
          </a:ln>
        </p:spPr>
      </p:pic>
      <p:sp>
        <p:nvSpPr>
          <p:cNvPr id="554" name="矩形"/>
          <p:cNvSpPr/>
          <p:nvPr/>
        </p:nvSpPr>
        <p:spPr>
          <a:xfrm>
            <a:off x="6097777" y="8086880"/>
            <a:ext cx="809247" cy="675641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55" name="矩形"/>
          <p:cNvSpPr/>
          <p:nvPr/>
        </p:nvSpPr>
        <p:spPr>
          <a:xfrm>
            <a:off x="388206" y="6174512"/>
            <a:ext cx="1622510" cy="862371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56" name="箭頭"/>
          <p:cNvSpPr/>
          <p:nvPr/>
        </p:nvSpPr>
        <p:spPr>
          <a:xfrm>
            <a:off x="8072106" y="8233591"/>
            <a:ext cx="1021094" cy="5463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091" y="14164"/>
                </a:moveTo>
                <a:lnTo>
                  <a:pt x="11091" y="21600"/>
                </a:lnTo>
                <a:lnTo>
                  <a:pt x="0" y="10800"/>
                </a:lnTo>
                <a:lnTo>
                  <a:pt x="11091" y="0"/>
                </a:lnTo>
                <a:lnTo>
                  <a:pt x="11091" y="7436"/>
                </a:lnTo>
                <a:lnTo>
                  <a:pt x="21600" y="7436"/>
                </a:lnTo>
                <a:lnTo>
                  <a:pt x="21600" y="14164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chemeClr val="accent1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57" name="箭頭"/>
          <p:cNvSpPr/>
          <p:nvPr/>
        </p:nvSpPr>
        <p:spPr>
          <a:xfrm>
            <a:off x="3627106" y="8151530"/>
            <a:ext cx="1021094" cy="5463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091" y="14164"/>
                </a:moveTo>
                <a:lnTo>
                  <a:pt x="11091" y="21600"/>
                </a:lnTo>
                <a:lnTo>
                  <a:pt x="0" y="10800"/>
                </a:lnTo>
                <a:lnTo>
                  <a:pt x="11091" y="0"/>
                </a:lnTo>
                <a:lnTo>
                  <a:pt x="11091" y="7436"/>
                </a:lnTo>
                <a:lnTo>
                  <a:pt x="21600" y="7436"/>
                </a:lnTo>
                <a:lnTo>
                  <a:pt x="21600" y="14164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chemeClr val="accent1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58" name="矩形"/>
          <p:cNvSpPr/>
          <p:nvPr/>
        </p:nvSpPr>
        <p:spPr>
          <a:xfrm>
            <a:off x="9176606" y="4783690"/>
            <a:ext cx="2985908" cy="1131253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59" name="點這個可以使用老師的檔案"/>
          <p:cNvSpPr txBox="1"/>
          <p:nvPr/>
        </p:nvSpPr>
        <p:spPr>
          <a:xfrm>
            <a:off x="5851412" y="4668596"/>
            <a:ext cx="3187873" cy="1361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點這個可以使用老師的檔案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Classroo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Classroom</a:t>
            </a:r>
          </a:p>
        </p:txBody>
      </p:sp>
      <p:sp>
        <p:nvSpPr>
          <p:cNvPr id="562" name="學生寫作業的畫面（手機）：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學生寫作業的畫面（手機）：</a:t>
            </a:r>
          </a:p>
        </p:txBody>
      </p:sp>
      <p:pic>
        <p:nvPicPr>
          <p:cNvPr id="563" name="IMG_9206.png" descr="IMG_920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17844" y="3620293"/>
            <a:ext cx="2557506" cy="5535085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pic>
        <p:nvPicPr>
          <p:cNvPr id="564" name="IMG_9205.png" descr="IMG_9205.png"/>
          <p:cNvPicPr>
            <a:picLocks noChangeAspect="1"/>
          </p:cNvPicPr>
          <p:nvPr/>
        </p:nvPicPr>
        <p:blipFill>
          <a:blip r:embed="rId3">
            <a:extLst/>
          </a:blip>
          <a:srcRect l="0" t="36624" r="0" b="0"/>
          <a:stretch>
            <a:fillRect/>
          </a:stretch>
        </p:blipFill>
        <p:spPr>
          <a:xfrm>
            <a:off x="5318578" y="3998102"/>
            <a:ext cx="3952177" cy="5420800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pic>
        <p:nvPicPr>
          <p:cNvPr id="565" name="IMG_9204.png" descr="IMG_9204.png"/>
          <p:cNvPicPr>
            <a:picLocks noChangeAspect="1"/>
          </p:cNvPicPr>
          <p:nvPr/>
        </p:nvPicPr>
        <p:blipFill>
          <a:blip r:embed="rId4">
            <a:extLst/>
          </a:blip>
          <a:srcRect l="0" t="0" r="0" b="32196"/>
          <a:stretch>
            <a:fillRect/>
          </a:stretch>
        </p:blipFill>
        <p:spPr>
          <a:xfrm>
            <a:off x="1091410" y="3998102"/>
            <a:ext cx="3694002" cy="5420755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sp>
        <p:nvSpPr>
          <p:cNvPr id="566" name="橢圓形"/>
          <p:cNvSpPr/>
          <p:nvPr/>
        </p:nvSpPr>
        <p:spPr>
          <a:xfrm>
            <a:off x="3807938" y="4409613"/>
            <a:ext cx="582436" cy="546363"/>
          </a:xfrm>
          <a:prstGeom prst="ellipse">
            <a:avLst/>
          </a:prstGeom>
          <a:ln w="762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67" name="橢圓形"/>
          <p:cNvSpPr/>
          <p:nvPr/>
        </p:nvSpPr>
        <p:spPr>
          <a:xfrm>
            <a:off x="6712005" y="8566746"/>
            <a:ext cx="582436" cy="546363"/>
          </a:xfrm>
          <a:prstGeom prst="ellipse">
            <a:avLst/>
          </a:prstGeom>
          <a:ln w="762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Classroo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Classroom</a:t>
            </a:r>
          </a:p>
        </p:txBody>
      </p:sp>
      <p:sp>
        <p:nvSpPr>
          <p:cNvPr id="570" name="常見問題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常見問題</a:t>
            </a:r>
          </a:p>
          <a:p>
            <a:pPr lvl="1"/>
            <a:r>
              <a:t>學生一直顯示未繳交，但表單的後台明明有收到學生的資料</a:t>
            </a:r>
          </a:p>
          <a:p>
            <a:pPr/>
            <a:r>
              <a:t>A:學生要去點選「標示為完成」</a:t>
            </a:r>
          </a:p>
        </p:txBody>
      </p:sp>
      <p:pic>
        <p:nvPicPr>
          <p:cNvPr id="571" name="影像" descr="影像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prstGeom prst="rect">
            <a:avLst/>
          </a:prstGeom>
        </p:spPr>
      </p:pic>
      <p:grpSp>
        <p:nvGrpSpPr>
          <p:cNvPr id="574" name="截圖 2021-07-10 下午5.52.12.png"/>
          <p:cNvGrpSpPr/>
          <p:nvPr/>
        </p:nvGrpSpPr>
        <p:grpSpPr>
          <a:xfrm>
            <a:off x="6602568" y="6370578"/>
            <a:ext cx="3480190" cy="3253088"/>
            <a:chOff x="0" y="0"/>
            <a:chExt cx="3480189" cy="3253086"/>
          </a:xfrm>
        </p:grpSpPr>
        <p:pic>
          <p:nvPicPr>
            <p:cNvPr id="573" name="截圖 2021-07-10 下午5.52.12.png" descr="截圖 2021-07-10 下午5.52.1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66641" t="0" r="0" b="29099"/>
            <a:stretch>
              <a:fillRect/>
            </a:stretch>
          </p:blipFill>
          <p:spPr>
            <a:xfrm>
              <a:off x="203200" y="203200"/>
              <a:ext cx="3073790" cy="280858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72" name="截圖 2021-07-10 下午5.52.12.png" descr="截圖 2021-07-10 下午5.52.12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3480191" cy="3253087"/>
            </a:xfrm>
            <a:prstGeom prst="rect">
              <a:avLst/>
            </a:prstGeom>
            <a:effectLst/>
          </p:spPr>
        </p:pic>
      </p:grpSp>
      <p:sp>
        <p:nvSpPr>
          <p:cNvPr id="575" name="矩形"/>
          <p:cNvSpPr/>
          <p:nvPr/>
        </p:nvSpPr>
        <p:spPr>
          <a:xfrm>
            <a:off x="7010724" y="7966308"/>
            <a:ext cx="3160574" cy="542258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帳號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帳號</a:t>
            </a:r>
          </a:p>
        </p:txBody>
      </p:sp>
      <p:sp>
        <p:nvSpPr>
          <p:cNvPr id="241" name="特別注意：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特別注意：</a:t>
            </a:r>
          </a:p>
          <a:p>
            <a:pPr lvl="1"/>
            <a:r>
              <a:t>教育版帳號不能進去個人帳號開的會議室（學校版的其實可以，需要資訊組長協助調整，請看最後一節）</a:t>
            </a:r>
          </a:p>
          <a:p>
            <a:pPr lvl="1"/>
            <a:r>
              <a:t>個人帳號被加入Classroom之後，看不到meet連結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Classroo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Classroom</a:t>
            </a:r>
          </a:p>
        </p:txBody>
      </p:sp>
      <p:sp>
        <p:nvSpPr>
          <p:cNvPr id="578" name="教師收作業的畫面：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教師收作業的畫面：</a:t>
            </a:r>
          </a:p>
        </p:txBody>
      </p:sp>
      <p:pic>
        <p:nvPicPr>
          <p:cNvPr id="579" name="截圖 2021-07-10 下午7.24.02.png" descr="截圖 2021-07-10 下午7.24.0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2434" y="3936027"/>
            <a:ext cx="12269417" cy="5593412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Classroo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Classroom</a:t>
            </a:r>
          </a:p>
        </p:txBody>
      </p:sp>
      <p:sp>
        <p:nvSpPr>
          <p:cNvPr id="582" name="教師收作業的畫面（多人）：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教師收作業的畫面（多人）：</a:t>
            </a:r>
          </a:p>
        </p:txBody>
      </p:sp>
      <p:pic>
        <p:nvPicPr>
          <p:cNvPr id="583" name="截圖 2021-07-10 下午7.27.10.png" descr="截圖 2021-07-10 下午7.27.1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9603" y="4074167"/>
            <a:ext cx="11405594" cy="5354955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Classroo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Classroom</a:t>
            </a:r>
          </a:p>
        </p:txBody>
      </p:sp>
      <p:sp>
        <p:nvSpPr>
          <p:cNvPr id="586" name="教師收作業的畫面：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教師收作業的畫面：</a:t>
            </a:r>
          </a:p>
        </p:txBody>
      </p:sp>
      <p:pic>
        <p:nvPicPr>
          <p:cNvPr id="587" name="截圖 2021-07-10 下午7.24.02.png" descr="截圖 2021-07-10 下午7.24.0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2434" y="3936027"/>
            <a:ext cx="12269417" cy="5593412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sp>
        <p:nvSpPr>
          <p:cNvPr id="588" name="矩形"/>
          <p:cNvSpPr/>
          <p:nvPr/>
        </p:nvSpPr>
        <p:spPr>
          <a:xfrm>
            <a:off x="5069271" y="8694536"/>
            <a:ext cx="1088778" cy="656747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89" name="兩個附件是因為除了繪圖之外，我還上傳了照片。點擊可以看"/>
          <p:cNvSpPr txBox="1"/>
          <p:nvPr/>
        </p:nvSpPr>
        <p:spPr>
          <a:xfrm>
            <a:off x="7145838" y="7598467"/>
            <a:ext cx="4580970" cy="199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兩個附件是因為除了繪圖之外，我還上傳了照片。點擊可以看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Classroo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Classroom</a:t>
            </a:r>
          </a:p>
        </p:txBody>
      </p:sp>
      <p:sp>
        <p:nvSpPr>
          <p:cNvPr id="592" name="常見問題：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常見問題：</a:t>
            </a:r>
          </a:p>
          <a:p>
            <a:pPr lvl="1"/>
            <a:r>
              <a:t>可以匯出成績嗎？</a:t>
            </a:r>
          </a:p>
          <a:p>
            <a:pPr/>
            <a:r>
              <a:t>A:可以，在作業區點齒輪</a:t>
            </a:r>
          </a:p>
        </p:txBody>
      </p:sp>
      <p:pic>
        <p:nvPicPr>
          <p:cNvPr id="593" name="影像" descr="影像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prstGeom prst="rect">
            <a:avLst/>
          </a:prstGeom>
        </p:spPr>
      </p:pic>
      <p:grpSp>
        <p:nvGrpSpPr>
          <p:cNvPr id="596" name="截圖 2021-07-10 下午7.24.02.png"/>
          <p:cNvGrpSpPr/>
          <p:nvPr/>
        </p:nvGrpSpPr>
        <p:grpSpPr>
          <a:xfrm>
            <a:off x="3418187" y="6156774"/>
            <a:ext cx="7409555" cy="3503940"/>
            <a:chOff x="0" y="0"/>
            <a:chExt cx="7409553" cy="3503938"/>
          </a:xfrm>
        </p:grpSpPr>
        <p:pic>
          <p:nvPicPr>
            <p:cNvPr id="595" name="截圖 2021-07-10 下午7.24.02.png" descr="截圖 2021-07-10 下午7.24.0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461" t="0" r="2273" b="42248"/>
            <a:stretch>
              <a:fillRect/>
            </a:stretch>
          </p:blipFill>
          <p:spPr>
            <a:xfrm>
              <a:off x="203200" y="203200"/>
              <a:ext cx="7003154" cy="305943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94" name="截圖 2021-07-10 下午7.24.02.png" descr="截圖 2021-07-10 下午7.24.02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7409554" cy="3503939"/>
            </a:xfrm>
            <a:prstGeom prst="rect">
              <a:avLst/>
            </a:prstGeom>
            <a:effectLst/>
          </p:spPr>
        </p:pic>
      </p:grpSp>
      <p:sp>
        <p:nvSpPr>
          <p:cNvPr id="597" name="矩形"/>
          <p:cNvSpPr/>
          <p:nvPr/>
        </p:nvSpPr>
        <p:spPr>
          <a:xfrm>
            <a:off x="10021216" y="6911911"/>
            <a:ext cx="1088779" cy="656747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Classroo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Classroom</a:t>
            </a:r>
          </a:p>
        </p:txBody>
      </p:sp>
      <p:pic>
        <p:nvPicPr>
          <p:cNvPr id="600" name="截圖 2021-07-10 下午7.30.03.png" descr="截圖 2021-07-10 下午7.30.0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9700" y="3836858"/>
            <a:ext cx="12525400" cy="5689644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sp>
        <p:nvSpPr>
          <p:cNvPr id="601" name="點擊後：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點擊後：</a:t>
            </a:r>
          </a:p>
        </p:txBody>
      </p:sp>
      <p:sp>
        <p:nvSpPr>
          <p:cNvPr id="602" name="矩形"/>
          <p:cNvSpPr/>
          <p:nvPr/>
        </p:nvSpPr>
        <p:spPr>
          <a:xfrm>
            <a:off x="10105255" y="5896768"/>
            <a:ext cx="591481" cy="1190524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03" name="點這個可切換。從圖示可看出是什麼檔案"/>
          <p:cNvSpPr txBox="1"/>
          <p:nvPr/>
        </p:nvSpPr>
        <p:spPr>
          <a:xfrm>
            <a:off x="5737306" y="6000959"/>
            <a:ext cx="4580970" cy="1361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點這個可切換。從圖示可看出是什麼檔案</a:t>
            </a:r>
          </a:p>
        </p:txBody>
      </p:sp>
      <p:sp>
        <p:nvSpPr>
          <p:cNvPr id="604" name="矩形"/>
          <p:cNvSpPr/>
          <p:nvPr/>
        </p:nvSpPr>
        <p:spPr>
          <a:xfrm>
            <a:off x="9769176" y="7490184"/>
            <a:ext cx="2673753" cy="1190524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05" name="給分數"/>
          <p:cNvSpPr txBox="1"/>
          <p:nvPr/>
        </p:nvSpPr>
        <p:spPr>
          <a:xfrm>
            <a:off x="6520335" y="7722226"/>
            <a:ext cx="4580970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給分數</a:t>
            </a:r>
          </a:p>
        </p:txBody>
      </p:sp>
      <p:sp>
        <p:nvSpPr>
          <p:cNvPr id="606" name="矩形"/>
          <p:cNvSpPr/>
          <p:nvPr/>
        </p:nvSpPr>
        <p:spPr>
          <a:xfrm>
            <a:off x="11162784" y="4378371"/>
            <a:ext cx="1095260" cy="722998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07" name="評分後可以發還給學生"/>
          <p:cNvSpPr txBox="1"/>
          <p:nvPr/>
        </p:nvSpPr>
        <p:spPr>
          <a:xfrm>
            <a:off x="6765969" y="4100299"/>
            <a:ext cx="5076609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評分後可以發還給學生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Classroo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Classroom</a:t>
            </a:r>
          </a:p>
        </p:txBody>
      </p:sp>
      <p:sp>
        <p:nvSpPr>
          <p:cNvPr id="610" name="教師收作業的畫面（發還）：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教師收作業的畫面（發還）：</a:t>
            </a:r>
          </a:p>
        </p:txBody>
      </p:sp>
      <p:grpSp>
        <p:nvGrpSpPr>
          <p:cNvPr id="613" name="截圖 2021-07-10 下午7.33.05.png"/>
          <p:cNvGrpSpPr/>
          <p:nvPr/>
        </p:nvGrpSpPr>
        <p:grpSpPr>
          <a:xfrm>
            <a:off x="2669336" y="4108208"/>
            <a:ext cx="6888029" cy="5039354"/>
            <a:chOff x="0" y="0"/>
            <a:chExt cx="6888027" cy="5039352"/>
          </a:xfrm>
        </p:grpSpPr>
        <p:pic>
          <p:nvPicPr>
            <p:cNvPr id="612" name="截圖 2021-07-10 下午7.33.05.png" descr="截圖 2021-07-10 下午7.33.05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203200" y="203200"/>
              <a:ext cx="6481629" cy="459485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11" name="截圖 2021-07-10 下午7.33.05.png" descr="截圖 2021-07-10 下午7.33.05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888028" cy="503935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3.GOOGLE 表單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3.GOOGLE 表單</a:t>
            </a:r>
          </a:p>
        </p:txBody>
      </p:sp>
      <p:sp>
        <p:nvSpPr>
          <p:cNvPr id="616" name="點兩下來編輯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grpSp>
        <p:nvGrpSpPr>
          <p:cNvPr id="619" name="截圖 2021-07-11 上午12.29.23.png"/>
          <p:cNvGrpSpPr/>
          <p:nvPr/>
        </p:nvGrpSpPr>
        <p:grpSpPr>
          <a:xfrm>
            <a:off x="1845468" y="5183485"/>
            <a:ext cx="1455424" cy="2110596"/>
            <a:chOff x="0" y="0"/>
            <a:chExt cx="1455423" cy="2110595"/>
          </a:xfrm>
        </p:grpSpPr>
        <p:pic>
          <p:nvPicPr>
            <p:cNvPr id="618" name="截圖 2021-07-11 上午12.29.23.png" descr="截圖 2021-07-11 上午12.29.2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03200"/>
              <a:ext cx="1049024" cy="166609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17" name="截圖 2021-07-11 上午12.29.23.png" descr="截圖 2021-07-11 上午12.29.23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455424" cy="211059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表單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表單</a:t>
            </a:r>
          </a:p>
        </p:txBody>
      </p:sp>
      <p:sp>
        <p:nvSpPr>
          <p:cNvPr id="622" name="製作教學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製作教學</a:t>
            </a:r>
          </a:p>
          <a:p>
            <a:pPr/>
            <a:r>
              <a:t>成績計算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表單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表單</a:t>
            </a:r>
          </a:p>
        </p:txBody>
      </p:sp>
      <p:sp>
        <p:nvSpPr>
          <p:cNvPr id="625" name="表單畫面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表單畫面</a:t>
            </a:r>
          </a:p>
        </p:txBody>
      </p:sp>
      <p:pic>
        <p:nvPicPr>
          <p:cNvPr id="626" name="截圖 2021-07-10 下午11.25.49.png" descr="截圖 2021-07-10 下午11.25.49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2880"/>
          <a:stretch>
            <a:fillRect/>
          </a:stretch>
        </p:blipFill>
        <p:spPr>
          <a:xfrm>
            <a:off x="1193800" y="3849555"/>
            <a:ext cx="10617200" cy="5686031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表單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表單</a:t>
            </a:r>
          </a:p>
        </p:txBody>
      </p:sp>
      <p:sp>
        <p:nvSpPr>
          <p:cNvPr id="629" name="表單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表單</a:t>
            </a:r>
          </a:p>
          <a:p>
            <a:pPr lvl="1" marL="737760" indent="-412645"/>
            <a:r>
              <a:t>建議前面可以先做三題不記分的：班級、座號、姓名</a:t>
            </a:r>
          </a:p>
          <a:p>
            <a:pPr lvl="1" marL="737760" indent="-412645"/>
            <a:r>
              <a:t>這樣在後來把資料放到資料表以後，很方便觀察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帳號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帳號</a:t>
            </a:r>
          </a:p>
        </p:txBody>
      </p:sp>
      <p:sp>
        <p:nvSpPr>
          <p:cNvPr id="244" name="教育部帳號的概念：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60913" indent="-460913" defTabSz="1261446">
              <a:spcBef>
                <a:spcPts val="2400"/>
              </a:spcBef>
              <a:defRPr sz="3686"/>
            </a:pPr>
            <a:r>
              <a:t>教育部帳號的概念：</a:t>
            </a:r>
          </a:p>
          <a:p>
            <a:pPr lvl="1" marL="727757" indent="-412395" defTabSz="1261446">
              <a:spcBef>
                <a:spcPts val="2400"/>
              </a:spcBef>
              <a:defRPr sz="3298"/>
            </a:pPr>
            <a:r>
              <a:t>每個系統都需要一個帳號，但要教育部重新弄一份帳號密碼太麻煩</a:t>
            </a:r>
          </a:p>
          <a:p>
            <a:pPr lvl="1" marL="727757" indent="-412395" defTabSz="1261446">
              <a:spcBef>
                <a:spcPts val="2400"/>
              </a:spcBef>
              <a:defRPr sz="3298"/>
            </a:pPr>
            <a:r>
              <a:t>所以可以連線到臺南市的OpenID來抓對應的資料</a:t>
            </a:r>
          </a:p>
          <a:p>
            <a:pPr lvl="1" marL="727757" indent="-412395" defTabSz="1261446">
              <a:spcBef>
                <a:spcPts val="2400"/>
              </a:spcBef>
              <a:defRPr sz="3298"/>
            </a:pPr>
            <a:r>
              <a:t>所以第一次使用時，需要登入台南市的OpenID，並把資料抓到教育部的主機，建立教育部的帳號</a:t>
            </a:r>
          </a:p>
          <a:p>
            <a:pPr lvl="1" marL="727757" indent="-412395" defTabSz="1261446">
              <a:spcBef>
                <a:spcPts val="2400"/>
              </a:spcBef>
              <a:defRPr sz="3298"/>
            </a:pPr>
            <a:r>
              <a:t>之後就登入台南市的OpenID就好了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表單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表單</a:t>
            </a:r>
          </a:p>
        </p:txBody>
      </p:sp>
      <p:sp>
        <p:nvSpPr>
          <p:cNvPr id="632" name="表單畫面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表單畫面</a:t>
            </a:r>
          </a:p>
        </p:txBody>
      </p:sp>
      <p:pic>
        <p:nvPicPr>
          <p:cNvPr id="633" name="截圖 2021-07-10 下午11.25.49.png" descr="截圖 2021-07-10 下午11.25.49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2488"/>
          <a:stretch>
            <a:fillRect/>
          </a:stretch>
        </p:blipFill>
        <p:spPr>
          <a:xfrm>
            <a:off x="1193800" y="3849555"/>
            <a:ext cx="10617200" cy="5709031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sp>
        <p:nvSpPr>
          <p:cNvPr id="634" name="矩形"/>
          <p:cNvSpPr/>
          <p:nvPr/>
        </p:nvSpPr>
        <p:spPr>
          <a:xfrm>
            <a:off x="9366243" y="3861568"/>
            <a:ext cx="497170" cy="415354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35" name="預覽"/>
          <p:cNvSpPr txBox="1"/>
          <p:nvPr/>
        </p:nvSpPr>
        <p:spPr>
          <a:xfrm>
            <a:off x="7036902" y="3244731"/>
            <a:ext cx="2027881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預覽</a:t>
            </a:r>
          </a:p>
        </p:txBody>
      </p:sp>
      <p:sp>
        <p:nvSpPr>
          <p:cNvPr id="636" name="矩形"/>
          <p:cNvSpPr/>
          <p:nvPr/>
        </p:nvSpPr>
        <p:spPr>
          <a:xfrm>
            <a:off x="8832843" y="3861568"/>
            <a:ext cx="497170" cy="415354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37" name="設定"/>
          <p:cNvSpPr txBox="1"/>
          <p:nvPr/>
        </p:nvSpPr>
        <p:spPr>
          <a:xfrm>
            <a:off x="9145102" y="3244731"/>
            <a:ext cx="2027881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設定</a:t>
            </a:r>
          </a:p>
        </p:txBody>
      </p:sp>
      <p:sp>
        <p:nvSpPr>
          <p:cNvPr id="638" name="矩形"/>
          <p:cNvSpPr/>
          <p:nvPr/>
        </p:nvSpPr>
        <p:spPr>
          <a:xfrm>
            <a:off x="2728377" y="5275501"/>
            <a:ext cx="1971957" cy="562727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39" name="標題"/>
          <p:cNvSpPr txBox="1"/>
          <p:nvPr/>
        </p:nvSpPr>
        <p:spPr>
          <a:xfrm>
            <a:off x="4369902" y="5193644"/>
            <a:ext cx="2027881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標題</a:t>
            </a:r>
          </a:p>
        </p:txBody>
      </p:sp>
      <p:sp>
        <p:nvSpPr>
          <p:cNvPr id="640" name="矩形"/>
          <p:cNvSpPr/>
          <p:nvPr/>
        </p:nvSpPr>
        <p:spPr>
          <a:xfrm>
            <a:off x="10492674" y="6495542"/>
            <a:ext cx="652347" cy="562727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41" name="新增問題"/>
          <p:cNvSpPr txBox="1"/>
          <p:nvPr/>
        </p:nvSpPr>
        <p:spPr>
          <a:xfrm>
            <a:off x="9678502" y="5743978"/>
            <a:ext cx="2027881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新增問題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表單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表單</a:t>
            </a:r>
          </a:p>
        </p:txBody>
      </p:sp>
      <p:sp>
        <p:nvSpPr>
          <p:cNvPr id="644" name="表單設定：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表單設定：</a:t>
            </a:r>
          </a:p>
        </p:txBody>
      </p:sp>
      <p:grpSp>
        <p:nvGrpSpPr>
          <p:cNvPr id="647" name="截圖 2021-07-10 下午11.29.41.png"/>
          <p:cNvGrpSpPr/>
          <p:nvPr/>
        </p:nvGrpSpPr>
        <p:grpSpPr>
          <a:xfrm>
            <a:off x="1838192" y="3903728"/>
            <a:ext cx="4756945" cy="5496191"/>
            <a:chOff x="0" y="0"/>
            <a:chExt cx="4756943" cy="5496189"/>
          </a:xfrm>
        </p:grpSpPr>
        <p:pic>
          <p:nvPicPr>
            <p:cNvPr id="646" name="截圖 2021-07-10 下午11.29.41.png" descr="截圖 2021-07-10 下午11.29.4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26802" b="7709"/>
            <a:stretch>
              <a:fillRect/>
            </a:stretch>
          </p:blipFill>
          <p:spPr>
            <a:xfrm>
              <a:off x="203200" y="203200"/>
              <a:ext cx="4350544" cy="505169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45" name="截圖 2021-07-10 下午11.29.41.png" descr="截圖 2021-07-10 下午11.29.41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4756945" cy="5496191"/>
            </a:xfrm>
            <a:prstGeom prst="rect">
              <a:avLst/>
            </a:prstGeom>
            <a:effectLst/>
          </p:spPr>
        </p:pic>
      </p:grpSp>
      <p:grpSp>
        <p:nvGrpSpPr>
          <p:cNvPr id="650" name="截圖 2021-07-10 下午11.30.06.png"/>
          <p:cNvGrpSpPr/>
          <p:nvPr/>
        </p:nvGrpSpPr>
        <p:grpSpPr>
          <a:xfrm>
            <a:off x="7470642" y="3863974"/>
            <a:ext cx="4235319" cy="4546601"/>
            <a:chOff x="0" y="0"/>
            <a:chExt cx="4235317" cy="4546600"/>
          </a:xfrm>
        </p:grpSpPr>
        <p:pic>
          <p:nvPicPr>
            <p:cNvPr id="649" name="截圖 2021-07-10 下午11.30.06.png" descr="截圖 2021-07-10 下午11.30.06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35302" b="0"/>
            <a:stretch>
              <a:fillRect/>
            </a:stretch>
          </p:blipFill>
          <p:spPr>
            <a:xfrm>
              <a:off x="203200" y="203200"/>
              <a:ext cx="3828918" cy="41021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48" name="截圖 2021-07-10 下午11.30.06.png" descr="截圖 2021-07-10 下午11.30.06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0"/>
              <a:ext cx="4235319" cy="4546600"/>
            </a:xfrm>
            <a:prstGeom prst="rect">
              <a:avLst/>
            </a:prstGeom>
            <a:effectLst/>
          </p:spPr>
        </p:pic>
      </p:grpSp>
      <p:sp>
        <p:nvSpPr>
          <p:cNvPr id="651" name="矩形"/>
          <p:cNvSpPr/>
          <p:nvPr/>
        </p:nvSpPr>
        <p:spPr>
          <a:xfrm>
            <a:off x="2076443" y="5216234"/>
            <a:ext cx="1787146" cy="616967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52" name="矩形"/>
          <p:cNvSpPr/>
          <p:nvPr/>
        </p:nvSpPr>
        <p:spPr>
          <a:xfrm>
            <a:off x="7774510" y="5216234"/>
            <a:ext cx="1420499" cy="406094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表單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表單</a:t>
            </a:r>
          </a:p>
        </p:txBody>
      </p:sp>
      <p:sp>
        <p:nvSpPr>
          <p:cNvPr id="655" name="表單設定：「設為測驗」才會自動批改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表單設定：「設為測驗」才會自動批改</a:t>
            </a:r>
          </a:p>
        </p:txBody>
      </p:sp>
      <p:grpSp>
        <p:nvGrpSpPr>
          <p:cNvPr id="658" name="截圖 2021-07-10 下午11.30.16.png"/>
          <p:cNvGrpSpPr/>
          <p:nvPr/>
        </p:nvGrpSpPr>
        <p:grpSpPr>
          <a:xfrm>
            <a:off x="869619" y="3800607"/>
            <a:ext cx="5989233" cy="5728466"/>
            <a:chOff x="0" y="0"/>
            <a:chExt cx="5989232" cy="5728465"/>
          </a:xfrm>
        </p:grpSpPr>
        <p:pic>
          <p:nvPicPr>
            <p:cNvPr id="657" name="截圖 2021-07-10 下午11.30.16.png" descr="截圖 2021-07-10 下午11.30.16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03200"/>
              <a:ext cx="5582833" cy="528396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56" name="截圖 2021-07-10 下午11.30.16.png" descr="截圖 2021-07-10 下午11.30.16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989233" cy="5728466"/>
            </a:xfrm>
            <a:prstGeom prst="rect">
              <a:avLst/>
            </a:prstGeom>
            <a:effectLst/>
          </p:spPr>
        </p:pic>
      </p:grpSp>
      <p:sp>
        <p:nvSpPr>
          <p:cNvPr id="659" name="矩形"/>
          <p:cNvSpPr/>
          <p:nvPr/>
        </p:nvSpPr>
        <p:spPr>
          <a:xfrm>
            <a:off x="1060443" y="5080768"/>
            <a:ext cx="3121241" cy="616966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662" name="截圖 2021-07-10 下午11.32.13.png"/>
          <p:cNvGrpSpPr/>
          <p:nvPr/>
        </p:nvGrpSpPr>
        <p:grpSpPr>
          <a:xfrm>
            <a:off x="8013832" y="4308541"/>
            <a:ext cx="4175701" cy="5042033"/>
            <a:chOff x="0" y="0"/>
            <a:chExt cx="4175700" cy="5042032"/>
          </a:xfrm>
        </p:grpSpPr>
        <p:pic>
          <p:nvPicPr>
            <p:cNvPr id="661" name="截圖 2021-07-10 下午11.32.13.png" descr="截圖 2021-07-10 下午11.32.13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03200" y="203200"/>
              <a:ext cx="3769301" cy="459753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60" name="截圖 2021-07-10 下午11.32.13.png" descr="截圖 2021-07-10 下午11.32.13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175701" cy="504203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表單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表單</a:t>
            </a:r>
          </a:p>
        </p:txBody>
      </p:sp>
      <p:sp>
        <p:nvSpPr>
          <p:cNvPr id="665" name="製作教學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製作教學</a:t>
            </a:r>
          </a:p>
          <a:p>
            <a:pPr lvl="1"/>
            <a:r>
              <a:t>每個區塊平時會收起，點擊才會展開</a:t>
            </a:r>
          </a:p>
        </p:txBody>
      </p:sp>
      <p:grpSp>
        <p:nvGrpSpPr>
          <p:cNvPr id="668" name="截圖 2021-07-10 下午11.37.14.png"/>
          <p:cNvGrpSpPr/>
          <p:nvPr/>
        </p:nvGrpSpPr>
        <p:grpSpPr>
          <a:xfrm>
            <a:off x="1043092" y="5272881"/>
            <a:ext cx="10918616" cy="4082771"/>
            <a:chOff x="0" y="0"/>
            <a:chExt cx="10918614" cy="4082770"/>
          </a:xfrm>
        </p:grpSpPr>
        <p:pic>
          <p:nvPicPr>
            <p:cNvPr id="667" name="截圖 2021-07-10 下午11.37.14.png" descr="截圖 2021-07-10 下午11.37.14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03200"/>
              <a:ext cx="10512215" cy="363827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66" name="截圖 2021-07-10 下午11.37.14.png" descr="截圖 2021-07-10 下午11.37.14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0918615" cy="408277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表單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表單</a:t>
            </a:r>
          </a:p>
        </p:txBody>
      </p:sp>
      <p:sp>
        <p:nvSpPr>
          <p:cNvPr id="671" name="表單畫面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表單畫面</a:t>
            </a:r>
          </a:p>
        </p:txBody>
      </p:sp>
      <p:pic>
        <p:nvPicPr>
          <p:cNvPr id="672" name="截圖 2021-07-10 下午11.25.49.png" descr="截圖 2021-07-10 下午11.25.4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3800" y="3849555"/>
            <a:ext cx="10617200" cy="5854701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sp>
        <p:nvSpPr>
          <p:cNvPr id="673" name="矩形"/>
          <p:cNvSpPr/>
          <p:nvPr/>
        </p:nvSpPr>
        <p:spPr>
          <a:xfrm>
            <a:off x="10492674" y="8628302"/>
            <a:ext cx="652347" cy="562726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74" name="矩形"/>
          <p:cNvSpPr/>
          <p:nvPr/>
        </p:nvSpPr>
        <p:spPr>
          <a:xfrm>
            <a:off x="10492674" y="6495542"/>
            <a:ext cx="652347" cy="562727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75" name="新增問題"/>
          <p:cNvSpPr txBox="1"/>
          <p:nvPr/>
        </p:nvSpPr>
        <p:spPr>
          <a:xfrm>
            <a:off x="9678502" y="5743978"/>
            <a:ext cx="2027881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新增問題</a:t>
            </a:r>
          </a:p>
        </p:txBody>
      </p:sp>
      <p:sp>
        <p:nvSpPr>
          <p:cNvPr id="676" name="新增段落"/>
          <p:cNvSpPr txBox="1"/>
          <p:nvPr/>
        </p:nvSpPr>
        <p:spPr>
          <a:xfrm>
            <a:off x="8416969" y="8243224"/>
            <a:ext cx="2027881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新增段落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表單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表單</a:t>
            </a:r>
          </a:p>
        </p:txBody>
      </p:sp>
      <p:sp>
        <p:nvSpPr>
          <p:cNvPr id="679" name="表單畫面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表單畫面</a:t>
            </a:r>
          </a:p>
        </p:txBody>
      </p:sp>
      <p:pic>
        <p:nvPicPr>
          <p:cNvPr id="680" name="截圖 2021-07-10 下午11.25.49.png" descr="截圖 2021-07-10 下午11.25.49.png"/>
          <p:cNvPicPr>
            <a:picLocks noChangeAspect="1"/>
          </p:cNvPicPr>
          <p:nvPr/>
        </p:nvPicPr>
        <p:blipFill>
          <a:blip r:embed="rId2">
            <a:extLst/>
          </a:blip>
          <a:srcRect l="0" t="0" r="4361" b="0"/>
          <a:stretch>
            <a:fillRect/>
          </a:stretch>
        </p:blipFill>
        <p:spPr>
          <a:xfrm>
            <a:off x="75242" y="3849555"/>
            <a:ext cx="10154114" cy="5854701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sp>
        <p:nvSpPr>
          <p:cNvPr id="681" name="矩形"/>
          <p:cNvSpPr/>
          <p:nvPr/>
        </p:nvSpPr>
        <p:spPr>
          <a:xfrm>
            <a:off x="1712377" y="5275501"/>
            <a:ext cx="1971957" cy="562727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82" name="標題"/>
          <p:cNvSpPr txBox="1"/>
          <p:nvPr/>
        </p:nvSpPr>
        <p:spPr>
          <a:xfrm>
            <a:off x="3336968" y="5193644"/>
            <a:ext cx="2027882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標題</a:t>
            </a:r>
          </a:p>
        </p:txBody>
      </p:sp>
      <p:sp>
        <p:nvSpPr>
          <p:cNvPr id="683" name="矩形"/>
          <p:cNvSpPr/>
          <p:nvPr/>
        </p:nvSpPr>
        <p:spPr>
          <a:xfrm>
            <a:off x="1178977" y="4928368"/>
            <a:ext cx="8812031" cy="4682157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84" name="標題以下是段落，可以依照學生的回答，導向不同的段落，讓不同程度的學生回答不同的問題"/>
          <p:cNvSpPr txBox="1"/>
          <p:nvPr/>
        </p:nvSpPr>
        <p:spPr>
          <a:xfrm>
            <a:off x="10220369" y="3504544"/>
            <a:ext cx="2679418" cy="580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標題以下是段落，可以依照學生的回答，導向不同的段落，讓不同程度的學生回答不同的問題</a:t>
            </a:r>
          </a:p>
        </p:txBody>
      </p:sp>
      <p:sp>
        <p:nvSpPr>
          <p:cNvPr id="685" name="段落"/>
          <p:cNvSpPr txBox="1"/>
          <p:nvPr/>
        </p:nvSpPr>
        <p:spPr>
          <a:xfrm>
            <a:off x="-295232" y="6906226"/>
            <a:ext cx="2027882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段落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表單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表單</a:t>
            </a:r>
          </a:p>
        </p:txBody>
      </p:sp>
      <p:sp>
        <p:nvSpPr>
          <p:cNvPr id="688" name="可選用的題型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可選用的題型</a:t>
            </a:r>
          </a:p>
          <a:p>
            <a:pPr lvl="1"/>
            <a:r>
              <a:t>簡答跟段落差在打字時會不會自動換行</a:t>
            </a:r>
          </a:p>
          <a:p>
            <a:pPr lvl="1"/>
            <a:r>
              <a:t>下拉式選單較適合字少的選項</a:t>
            </a:r>
          </a:p>
        </p:txBody>
      </p:sp>
      <p:grpSp>
        <p:nvGrpSpPr>
          <p:cNvPr id="691" name="截圖 2021-07-10 下午11.38.54.png"/>
          <p:cNvGrpSpPr/>
          <p:nvPr/>
        </p:nvGrpSpPr>
        <p:grpSpPr>
          <a:xfrm>
            <a:off x="9259427" y="2982421"/>
            <a:ext cx="2990285" cy="6620613"/>
            <a:chOff x="0" y="0"/>
            <a:chExt cx="2990284" cy="6620612"/>
          </a:xfrm>
        </p:grpSpPr>
        <p:pic>
          <p:nvPicPr>
            <p:cNvPr id="690" name="截圖 2021-07-10 下午11.38.54.png" descr="截圖 2021-07-10 下午11.38.54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03200"/>
              <a:ext cx="2583885" cy="617611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89" name="截圖 2021-07-10 下午11.38.54.png" descr="截圖 2021-07-10 下午11.38.54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990285" cy="662061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表單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表單</a:t>
            </a:r>
          </a:p>
        </p:txBody>
      </p:sp>
      <p:sp>
        <p:nvSpPr>
          <p:cNvPr id="694" name="可選用的題型…"/>
          <p:cNvSpPr txBox="1"/>
          <p:nvPr>
            <p:ph type="body" sz="half" idx="1"/>
          </p:nvPr>
        </p:nvSpPr>
        <p:spPr>
          <a:xfrm>
            <a:off x="650238" y="3149599"/>
            <a:ext cx="8593962" cy="5535084"/>
          </a:xfrm>
          <a:prstGeom prst="rect">
            <a:avLst/>
          </a:prstGeom>
        </p:spPr>
        <p:txBody>
          <a:bodyPr/>
          <a:lstStyle/>
          <a:p>
            <a:pPr/>
            <a:r>
              <a:t>可選用的題型</a:t>
            </a:r>
          </a:p>
          <a:p>
            <a:pPr lvl="1"/>
            <a:r>
              <a:t>選擇題：學生只能單選，但可以設定多個正確答案，</a:t>
            </a:r>
            <a:r>
              <a:rPr>
                <a:solidFill>
                  <a:srgbClr val="FF2600"/>
                </a:solidFill>
              </a:rPr>
              <a:t>對其中一個就得分</a:t>
            </a:r>
            <a:r>
              <a:t>。</a:t>
            </a:r>
          </a:p>
          <a:p>
            <a:pPr lvl="1"/>
            <a:r>
              <a:t>核取方塊：學生可以單選也可以多選，可以設定多個正確答案，</a:t>
            </a:r>
            <a:r>
              <a:rPr>
                <a:solidFill>
                  <a:srgbClr val="FF2600"/>
                </a:solidFill>
              </a:rPr>
              <a:t>全對才給分</a:t>
            </a:r>
          </a:p>
        </p:txBody>
      </p:sp>
      <p:grpSp>
        <p:nvGrpSpPr>
          <p:cNvPr id="697" name="截圖 2021-07-10 下午11.38.54.png"/>
          <p:cNvGrpSpPr/>
          <p:nvPr/>
        </p:nvGrpSpPr>
        <p:grpSpPr>
          <a:xfrm>
            <a:off x="9410228" y="2964392"/>
            <a:ext cx="3023488" cy="6699977"/>
            <a:chOff x="0" y="0"/>
            <a:chExt cx="3023486" cy="6699976"/>
          </a:xfrm>
        </p:grpSpPr>
        <p:pic>
          <p:nvPicPr>
            <p:cNvPr id="696" name="截圖 2021-07-10 下午11.38.54.png" descr="截圖 2021-07-10 下午11.38.54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03200"/>
              <a:ext cx="2617087" cy="625547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95" name="截圖 2021-07-10 下午11.38.54.png" descr="截圖 2021-07-10 下午11.38.54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023487" cy="6699977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表單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表單</a:t>
            </a:r>
          </a:p>
        </p:txBody>
      </p:sp>
      <p:sp>
        <p:nvSpPr>
          <p:cNvPr id="700" name="可選用的題型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可選用的題型</a:t>
            </a:r>
          </a:p>
          <a:p>
            <a:pPr lvl="1"/>
            <a:r>
              <a:t>線性刻度就像等級量表那樣</a:t>
            </a:r>
          </a:p>
          <a:p>
            <a:pPr lvl="1"/>
            <a:r>
              <a:t>核取方塊格就是單選方格的多選版本</a:t>
            </a:r>
          </a:p>
          <a:p>
            <a:pPr lvl="1"/>
            <a:r>
              <a:t>單選方格適合一系列選項都一樣的題目</a:t>
            </a:r>
          </a:p>
        </p:txBody>
      </p:sp>
      <p:grpSp>
        <p:nvGrpSpPr>
          <p:cNvPr id="703" name="截圖 2021-07-10 下午11.38.54.png"/>
          <p:cNvGrpSpPr/>
          <p:nvPr/>
        </p:nvGrpSpPr>
        <p:grpSpPr>
          <a:xfrm>
            <a:off x="9370229" y="2822783"/>
            <a:ext cx="3063487" cy="6795585"/>
            <a:chOff x="0" y="0"/>
            <a:chExt cx="3063486" cy="6795584"/>
          </a:xfrm>
        </p:grpSpPr>
        <p:pic>
          <p:nvPicPr>
            <p:cNvPr id="702" name="截圖 2021-07-10 下午11.38.54.png" descr="截圖 2021-07-10 下午11.38.54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03200"/>
              <a:ext cx="2657087" cy="635108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01" name="截圖 2021-07-10 下午11.38.54.png" descr="截圖 2021-07-10 下午11.38.54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063487" cy="6795585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表單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表單</a:t>
            </a:r>
          </a:p>
        </p:txBody>
      </p:sp>
      <p:sp>
        <p:nvSpPr>
          <p:cNvPr id="706" name="可選用的題型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可選用的題型</a:t>
            </a:r>
          </a:p>
          <a:p>
            <a:pPr lvl="1"/>
            <a:r>
              <a:t>「檔案上傳」在特定情況，或許有妙用喔</a:t>
            </a:r>
          </a:p>
        </p:txBody>
      </p:sp>
      <p:grpSp>
        <p:nvGrpSpPr>
          <p:cNvPr id="709" name="截圖 2021-07-10 下午11.38.54.png"/>
          <p:cNvGrpSpPr/>
          <p:nvPr/>
        </p:nvGrpSpPr>
        <p:grpSpPr>
          <a:xfrm>
            <a:off x="9413347" y="2831804"/>
            <a:ext cx="3051037" cy="6765824"/>
            <a:chOff x="0" y="0"/>
            <a:chExt cx="3051035" cy="6765823"/>
          </a:xfrm>
        </p:grpSpPr>
        <p:pic>
          <p:nvPicPr>
            <p:cNvPr id="708" name="截圖 2021-07-10 下午11.38.54.png" descr="截圖 2021-07-10 下午11.38.54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03200"/>
              <a:ext cx="2644636" cy="632132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07" name="截圖 2021-07-10 下午11.38.54.png" descr="截圖 2021-07-10 下午11.38.54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051036" cy="6765824"/>
            </a:xfrm>
            <a:prstGeom prst="rect">
              <a:avLst/>
            </a:prstGeom>
            <a:effectLst/>
          </p:spPr>
        </p:pic>
      </p:grpSp>
      <p:sp>
        <p:nvSpPr>
          <p:cNvPr id="710" name="矩形"/>
          <p:cNvSpPr/>
          <p:nvPr/>
        </p:nvSpPr>
        <p:spPr>
          <a:xfrm>
            <a:off x="9871362" y="5933352"/>
            <a:ext cx="1752295" cy="562727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帳號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帳號</a:t>
            </a:r>
          </a:p>
        </p:txBody>
      </p:sp>
      <p:sp>
        <p:nvSpPr>
          <p:cNvPr id="247" name="教育部帳號申請網址：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313610" indent="-313610" defTabSz="858303">
              <a:spcBef>
                <a:spcPts val="1600"/>
              </a:spcBef>
              <a:defRPr sz="2508"/>
            </a:lvl1pPr>
            <a:lvl2pPr marL="495175" indent="-280599" defTabSz="858303">
              <a:spcBef>
                <a:spcPts val="1600"/>
              </a:spcBef>
              <a:defRPr sz="2244" u="sng">
                <a:solidFill>
                  <a:srgbClr val="D01010"/>
                </a:solidFill>
                <a:uFill>
                  <a:solidFill>
                    <a:srgbClr val="D01010"/>
                  </a:solidFill>
                </a:uFill>
                <a:hlinkClick r:id="rId2" invalidUrl="" action="" tgtFrame="" tooltip="" history="1" highlightClick="0" endSnd="0"/>
              </a:defRPr>
            </a:lvl2pPr>
          </a:lstStyle>
          <a:p>
            <a:pPr/>
            <a:r>
              <a:t>教育部帳號申請網址：</a:t>
            </a:r>
          </a:p>
          <a:p>
            <a:pPr lvl="1">
              <a:defRPr u="none">
                <a:solidFill>
                  <a:srgbClr val="333333"/>
                </a:solidFill>
                <a:uFillTx/>
              </a:defRPr>
            </a:pPr>
            <a:r>
              <a:rPr u="sng">
                <a:solidFill>
                  <a:srgbClr val="D01010"/>
                </a:solidFill>
                <a:uFill>
                  <a:solidFill>
                    <a:srgbClr val="D01010"/>
                  </a:solidFill>
                </a:uFill>
                <a:hlinkClick r:id="rId2" invalidUrl="" action="" tgtFrame="" tooltip="" history="1" highlightClick="0" endSnd="0"/>
              </a:rPr>
              <a:t>https://auth.sso.edu.tw/gsuitelogin?SAMLRequest=fVJNT9wwEL1X4j9Yvudri1pkbYK2INSVaBuxoYfevM4ka9aZST3Opv33ZLMg4ADX5zfvYzzLy3%2BdEwfwbAlzmcWpFICGaottLu%2Brm%2BhCXhZnn5asO9er1RB2eAd%2FB%2BAgpklkNT%2FkcvCoSLNlhboDVsGozerHrVrEqeo9BTLkpFhf5xJ2dd9SC7itH%2Fpm2zzsod%2BjA0TSWyQy7a7p981eit%2FPsRbHWGvmAdbIQWOYoHSRRenXKEur9LPKvqjziz9SlE9O3yyeGnwUa3sisfpeVWVU%2FtpUs8DB1uB%2FTuxctkStg9hQd7QvNbM9THCjHYMUK2bwYQp4RchDB34D%2FmAN3N%2Fd5nIXQs8qScZxjF9kEp20FEM9xGFMtGFZzItVczf%2FaqMfJ9fPzrJ40V4mr6SKpw879lhfl%2BSs%2BS9WztF45UGHqUTww9Thhnynw%2FtuWZzNiK2jZqaqAbkHYxsLtRRJcXJ9exnTvTwC&amp;RelayState=https%3A%2F%2Faccounts.google.com%2FCheckCookie%3Fcontinue%3Dhttps%253A%252F%252Fdrive.google.com%252Fa%252Fgo.edu.tw%252F%26service%3Dwise%26faa%3D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表單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表單</a:t>
            </a:r>
          </a:p>
        </p:txBody>
      </p:sp>
      <p:sp>
        <p:nvSpPr>
          <p:cNvPr id="713" name="製作教學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製作教學</a:t>
            </a:r>
          </a:p>
        </p:txBody>
      </p:sp>
      <p:grpSp>
        <p:nvGrpSpPr>
          <p:cNvPr id="716" name="截圖 2021-07-10 下午11.46.28.png"/>
          <p:cNvGrpSpPr/>
          <p:nvPr/>
        </p:nvGrpSpPr>
        <p:grpSpPr>
          <a:xfrm>
            <a:off x="225160" y="3964781"/>
            <a:ext cx="3782285" cy="4279901"/>
            <a:chOff x="0" y="0"/>
            <a:chExt cx="3782284" cy="4279900"/>
          </a:xfrm>
        </p:grpSpPr>
        <p:pic>
          <p:nvPicPr>
            <p:cNvPr id="715" name="截圖 2021-07-10 下午11.46.28.png" descr="截圖 2021-07-10 下午11.46.2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57332" b="0"/>
            <a:stretch>
              <a:fillRect/>
            </a:stretch>
          </p:blipFill>
          <p:spPr>
            <a:xfrm>
              <a:off x="203200" y="203200"/>
              <a:ext cx="3375885" cy="38354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14" name="截圖 2021-07-10 下午11.46.28.png" descr="截圖 2021-07-10 下午11.46.28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782285" cy="4279900"/>
            </a:xfrm>
            <a:prstGeom prst="rect">
              <a:avLst/>
            </a:prstGeom>
            <a:effectLst/>
          </p:spPr>
        </p:pic>
      </p:grpSp>
      <p:grpSp>
        <p:nvGrpSpPr>
          <p:cNvPr id="719" name="截圖 2021-07-10 下午11.46.38.png"/>
          <p:cNvGrpSpPr/>
          <p:nvPr/>
        </p:nvGrpSpPr>
        <p:grpSpPr>
          <a:xfrm>
            <a:off x="5002440" y="3986807"/>
            <a:ext cx="7952372" cy="4235773"/>
            <a:chOff x="0" y="0"/>
            <a:chExt cx="7952371" cy="4235771"/>
          </a:xfrm>
        </p:grpSpPr>
        <p:pic>
          <p:nvPicPr>
            <p:cNvPr id="718" name="截圖 2021-07-10 下午11.46.38.png" descr="截圖 2021-07-10 下午11.46.38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203200" y="203200"/>
              <a:ext cx="7545972" cy="379127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17" name="截圖 2021-07-10 下午11.46.38.png" descr="截圖 2021-07-10 下午11.46.38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7952372" cy="4235772"/>
            </a:xfrm>
            <a:prstGeom prst="rect">
              <a:avLst/>
            </a:prstGeom>
            <a:effectLst/>
          </p:spPr>
        </p:pic>
      </p:grpSp>
      <p:sp>
        <p:nvSpPr>
          <p:cNvPr id="720" name="矩形"/>
          <p:cNvSpPr/>
          <p:nvPr/>
        </p:nvSpPr>
        <p:spPr>
          <a:xfrm>
            <a:off x="978522" y="6418501"/>
            <a:ext cx="1893078" cy="562727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21" name="點選「答案」，可以設定答案以及配分"/>
          <p:cNvSpPr txBox="1"/>
          <p:nvPr/>
        </p:nvSpPr>
        <p:spPr>
          <a:xfrm>
            <a:off x="68835" y="8072311"/>
            <a:ext cx="4388270" cy="1361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點選「答案」，可以設定答案以及配分</a:t>
            </a:r>
          </a:p>
        </p:txBody>
      </p:sp>
      <p:sp>
        <p:nvSpPr>
          <p:cNvPr id="722" name="矩形"/>
          <p:cNvSpPr/>
          <p:nvPr/>
        </p:nvSpPr>
        <p:spPr>
          <a:xfrm>
            <a:off x="595898" y="7258106"/>
            <a:ext cx="1261154" cy="562727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23" name="增加更多選項"/>
          <p:cNvSpPr txBox="1"/>
          <p:nvPr/>
        </p:nvSpPr>
        <p:spPr>
          <a:xfrm>
            <a:off x="1311317" y="5722461"/>
            <a:ext cx="4063387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增加更多選項</a:t>
            </a:r>
          </a:p>
        </p:txBody>
      </p:sp>
      <p:sp>
        <p:nvSpPr>
          <p:cNvPr id="724" name="矩形"/>
          <p:cNvSpPr/>
          <p:nvPr/>
        </p:nvSpPr>
        <p:spPr>
          <a:xfrm>
            <a:off x="11010394" y="4959418"/>
            <a:ext cx="1893078" cy="562727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25" name="箭頭"/>
          <p:cNvSpPr/>
          <p:nvPr/>
        </p:nvSpPr>
        <p:spPr>
          <a:xfrm rot="10800000">
            <a:off x="1989029" y="7363083"/>
            <a:ext cx="2906834" cy="4704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965" y="14164"/>
                </a:moveTo>
                <a:lnTo>
                  <a:pt x="3965" y="21600"/>
                </a:lnTo>
                <a:lnTo>
                  <a:pt x="0" y="10800"/>
                </a:lnTo>
                <a:lnTo>
                  <a:pt x="3965" y="0"/>
                </a:lnTo>
                <a:lnTo>
                  <a:pt x="3965" y="7436"/>
                </a:lnTo>
                <a:lnTo>
                  <a:pt x="21600" y="7436"/>
                </a:lnTo>
                <a:lnTo>
                  <a:pt x="21600" y="14164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chemeClr val="accent1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26" name="矩形"/>
          <p:cNvSpPr/>
          <p:nvPr/>
        </p:nvSpPr>
        <p:spPr>
          <a:xfrm>
            <a:off x="5383452" y="5524291"/>
            <a:ext cx="528216" cy="1387755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表單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表單</a:t>
            </a:r>
          </a:p>
        </p:txBody>
      </p:sp>
      <p:sp>
        <p:nvSpPr>
          <p:cNvPr id="729" name="製作教學"/>
          <p:cNvSpPr txBox="1"/>
          <p:nvPr>
            <p:ph type="body" sz="half" idx="1"/>
          </p:nvPr>
        </p:nvSpPr>
        <p:spPr>
          <a:xfrm>
            <a:off x="650238" y="3149599"/>
            <a:ext cx="10518988" cy="4138878"/>
          </a:xfrm>
          <a:prstGeom prst="rect">
            <a:avLst/>
          </a:prstGeom>
        </p:spPr>
        <p:txBody>
          <a:bodyPr/>
          <a:lstStyle/>
          <a:p>
            <a:pPr/>
            <a:r>
              <a:t>製作教學</a:t>
            </a:r>
          </a:p>
        </p:txBody>
      </p:sp>
      <p:grpSp>
        <p:nvGrpSpPr>
          <p:cNvPr id="732" name="截圖 2021-07-10 下午11.48.13.png"/>
          <p:cNvGrpSpPr/>
          <p:nvPr/>
        </p:nvGrpSpPr>
        <p:grpSpPr>
          <a:xfrm>
            <a:off x="913804" y="3831627"/>
            <a:ext cx="9706286" cy="4937200"/>
            <a:chOff x="0" y="0"/>
            <a:chExt cx="9706285" cy="4937198"/>
          </a:xfrm>
        </p:grpSpPr>
        <p:pic>
          <p:nvPicPr>
            <p:cNvPr id="731" name="截圖 2021-07-10 下午11.48.13.png" descr="截圖 2021-07-10 下午11.48.1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03200"/>
              <a:ext cx="9299886" cy="449269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30" name="截圖 2021-07-10 下午11.48.13.png" descr="截圖 2021-07-10 下午11.48.13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9706286" cy="4937199"/>
            </a:xfrm>
            <a:prstGeom prst="rect">
              <a:avLst/>
            </a:prstGeom>
            <a:effectLst/>
          </p:spPr>
        </p:pic>
      </p:grpSp>
      <p:sp>
        <p:nvSpPr>
          <p:cNvPr id="733" name="矩形"/>
          <p:cNvSpPr/>
          <p:nvPr/>
        </p:nvSpPr>
        <p:spPr>
          <a:xfrm>
            <a:off x="8432264" y="5106168"/>
            <a:ext cx="620333" cy="562727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34" name="已設定答案"/>
          <p:cNvSpPr txBox="1"/>
          <p:nvPr/>
        </p:nvSpPr>
        <p:spPr>
          <a:xfrm>
            <a:off x="5927768" y="5782490"/>
            <a:ext cx="4063388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已設定答案</a:t>
            </a:r>
          </a:p>
        </p:txBody>
      </p:sp>
      <p:sp>
        <p:nvSpPr>
          <p:cNvPr id="735" name="矩形"/>
          <p:cNvSpPr/>
          <p:nvPr/>
        </p:nvSpPr>
        <p:spPr>
          <a:xfrm>
            <a:off x="9033397" y="7874382"/>
            <a:ext cx="620333" cy="562727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36" name="每一題都可以設定是否必填"/>
          <p:cNvSpPr txBox="1"/>
          <p:nvPr/>
        </p:nvSpPr>
        <p:spPr>
          <a:xfrm>
            <a:off x="6094654" y="8550705"/>
            <a:ext cx="5903102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每一題都可以設定是否必填</a:t>
            </a:r>
          </a:p>
        </p:txBody>
      </p:sp>
      <p:sp>
        <p:nvSpPr>
          <p:cNvPr id="737" name="矩形"/>
          <p:cNvSpPr/>
          <p:nvPr/>
        </p:nvSpPr>
        <p:spPr>
          <a:xfrm>
            <a:off x="9702264" y="7874382"/>
            <a:ext cx="307331" cy="424284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38" name="點三個點，有進階設定"/>
          <p:cNvSpPr txBox="1"/>
          <p:nvPr/>
        </p:nvSpPr>
        <p:spPr>
          <a:xfrm>
            <a:off x="7576321" y="7034347"/>
            <a:ext cx="5903101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點三個點，有進階設定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表單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表單</a:t>
            </a:r>
          </a:p>
        </p:txBody>
      </p:sp>
      <p:sp>
        <p:nvSpPr>
          <p:cNvPr id="741" name="製作教學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製作教學</a:t>
            </a:r>
          </a:p>
        </p:txBody>
      </p:sp>
      <p:grpSp>
        <p:nvGrpSpPr>
          <p:cNvPr id="744" name="截圖 2021-07-10 下午11.50.07.png"/>
          <p:cNvGrpSpPr/>
          <p:nvPr/>
        </p:nvGrpSpPr>
        <p:grpSpPr>
          <a:xfrm>
            <a:off x="877146" y="3880710"/>
            <a:ext cx="10432352" cy="5743543"/>
            <a:chOff x="0" y="0"/>
            <a:chExt cx="10432350" cy="5743542"/>
          </a:xfrm>
        </p:grpSpPr>
        <p:pic>
          <p:nvPicPr>
            <p:cNvPr id="743" name="截圖 2021-07-10 下午11.50.07.png" descr="截圖 2021-07-10 下午11.50.07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03200"/>
              <a:ext cx="10025951" cy="52990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42" name="截圖 2021-07-10 下午11.50.07.png" descr="截圖 2021-07-10 下午11.50.07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0432351" cy="5743543"/>
            </a:xfrm>
            <a:prstGeom prst="rect">
              <a:avLst/>
            </a:prstGeom>
            <a:effectLst/>
          </p:spPr>
        </p:pic>
      </p:grpSp>
      <p:sp>
        <p:nvSpPr>
          <p:cNvPr id="745" name="矩形"/>
          <p:cNvSpPr/>
          <p:nvPr/>
        </p:nvSpPr>
        <p:spPr>
          <a:xfrm>
            <a:off x="8618531" y="7950968"/>
            <a:ext cx="2140629" cy="562727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46" name="可以讓不同程度的學生回答不同的問題"/>
          <p:cNvSpPr txBox="1"/>
          <p:nvPr/>
        </p:nvSpPr>
        <p:spPr>
          <a:xfrm>
            <a:off x="7055291" y="6485254"/>
            <a:ext cx="5267109" cy="1361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可以讓不同程度的學生回答不同的問題</a:t>
            </a:r>
          </a:p>
        </p:txBody>
      </p:sp>
      <p:sp>
        <p:nvSpPr>
          <p:cNvPr id="747" name="矩形"/>
          <p:cNvSpPr/>
          <p:nvPr/>
        </p:nvSpPr>
        <p:spPr>
          <a:xfrm>
            <a:off x="8440731" y="8643369"/>
            <a:ext cx="2140629" cy="562727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48" name="防止學生交換答案照抄"/>
          <p:cNvSpPr txBox="1"/>
          <p:nvPr/>
        </p:nvSpPr>
        <p:spPr>
          <a:xfrm>
            <a:off x="3459767" y="8561511"/>
            <a:ext cx="5267110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防止學生交換答案照抄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表單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表單</a:t>
            </a:r>
          </a:p>
        </p:txBody>
      </p:sp>
      <p:sp>
        <p:nvSpPr>
          <p:cNvPr id="751" name="學生填答後：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學生填答後：</a:t>
            </a:r>
          </a:p>
        </p:txBody>
      </p:sp>
      <p:pic>
        <p:nvPicPr>
          <p:cNvPr id="752" name="截圖 2021-07-11 上午12.02.42.png" descr="截圖 2021-07-11 上午12.02.42.png"/>
          <p:cNvPicPr>
            <a:picLocks noChangeAspect="1"/>
          </p:cNvPicPr>
          <p:nvPr/>
        </p:nvPicPr>
        <p:blipFill>
          <a:blip r:embed="rId2">
            <a:extLst/>
          </a:blip>
          <a:srcRect l="0" t="0" r="43044" b="0"/>
          <a:stretch>
            <a:fillRect/>
          </a:stretch>
        </p:blipFill>
        <p:spPr>
          <a:xfrm>
            <a:off x="560685" y="4215340"/>
            <a:ext cx="4643835" cy="3403601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pic>
        <p:nvPicPr>
          <p:cNvPr id="753" name="截圖 2021-07-11 上午12.03.01.png" descr="截圖 2021-07-11 上午12.03.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69023" y="3356867"/>
            <a:ext cx="8204201" cy="6134101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sp>
        <p:nvSpPr>
          <p:cNvPr id="754" name="矩形"/>
          <p:cNvSpPr/>
          <p:nvPr/>
        </p:nvSpPr>
        <p:spPr>
          <a:xfrm>
            <a:off x="795331" y="5944368"/>
            <a:ext cx="2140629" cy="562727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表單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表單</a:t>
            </a:r>
          </a:p>
        </p:txBody>
      </p:sp>
      <p:sp>
        <p:nvSpPr>
          <p:cNvPr id="757" name="教師畫面：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教師畫面：</a:t>
            </a:r>
          </a:p>
        </p:txBody>
      </p:sp>
      <p:pic>
        <p:nvPicPr>
          <p:cNvPr id="758" name="截圖 2021-07-11 上午12.07.10.png" descr="截圖 2021-07-11 上午12.07.10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26938"/>
          <a:stretch>
            <a:fillRect/>
          </a:stretch>
        </p:blipFill>
        <p:spPr>
          <a:xfrm>
            <a:off x="1738907" y="3831629"/>
            <a:ext cx="10028419" cy="5754425"/>
          </a:xfrm>
          <a:prstGeom prst="rect">
            <a:avLst/>
          </a:prstGeom>
          <a:ln w="12700">
            <a:miter lim="400000"/>
          </a:ln>
        </p:spPr>
      </p:pic>
      <p:sp>
        <p:nvSpPr>
          <p:cNvPr id="759" name="矩形"/>
          <p:cNvSpPr/>
          <p:nvPr/>
        </p:nvSpPr>
        <p:spPr>
          <a:xfrm>
            <a:off x="6586531" y="3861568"/>
            <a:ext cx="1183961" cy="562727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60" name="點選回覆，可以看學生作答狀況"/>
          <p:cNvSpPr txBox="1"/>
          <p:nvPr/>
        </p:nvSpPr>
        <p:spPr>
          <a:xfrm>
            <a:off x="4431650" y="3015634"/>
            <a:ext cx="6823950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點選回覆，可以看學生作答狀況</a:t>
            </a:r>
          </a:p>
        </p:txBody>
      </p:sp>
      <p:sp>
        <p:nvSpPr>
          <p:cNvPr id="761" name="矩形"/>
          <p:cNvSpPr/>
          <p:nvPr/>
        </p:nvSpPr>
        <p:spPr>
          <a:xfrm>
            <a:off x="3208331" y="5918968"/>
            <a:ext cx="7209417" cy="675642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62" name="這裡也可以切換看看"/>
          <p:cNvSpPr txBox="1"/>
          <p:nvPr/>
        </p:nvSpPr>
        <p:spPr>
          <a:xfrm>
            <a:off x="3593450" y="6597034"/>
            <a:ext cx="6823950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這裡也可以切換看看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表單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表單</a:t>
            </a:r>
          </a:p>
        </p:txBody>
      </p:sp>
      <p:sp>
        <p:nvSpPr>
          <p:cNvPr id="765" name="教師可以選擇公布的時間，防止學生互抄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教師可以選擇公布的時間，防止學生互抄</a:t>
            </a:r>
          </a:p>
        </p:txBody>
      </p:sp>
      <p:pic>
        <p:nvPicPr>
          <p:cNvPr id="766" name="截圖 2021-07-11 上午12.08.45.png" descr="截圖 2021-07-11 上午12.08.4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0154" y="5244040"/>
            <a:ext cx="12324492" cy="33665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表單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表單</a:t>
            </a:r>
          </a:p>
        </p:txBody>
      </p:sp>
      <p:sp>
        <p:nvSpPr>
          <p:cNvPr id="769" name="匯入成績注意事項：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匯入成績注意事項：</a:t>
            </a:r>
          </a:p>
        </p:txBody>
      </p:sp>
      <p:grpSp>
        <p:nvGrpSpPr>
          <p:cNvPr id="772" name="截圖 2021-07-11 上午12.21.35.png"/>
          <p:cNvGrpSpPr/>
          <p:nvPr/>
        </p:nvGrpSpPr>
        <p:grpSpPr>
          <a:xfrm>
            <a:off x="294189" y="4176012"/>
            <a:ext cx="12416422" cy="4731096"/>
            <a:chOff x="0" y="0"/>
            <a:chExt cx="12416420" cy="4731095"/>
          </a:xfrm>
        </p:grpSpPr>
        <p:pic>
          <p:nvPicPr>
            <p:cNvPr id="771" name="截圖 2021-07-11 上午12.21.35.png" descr="截圖 2021-07-11 上午12.21.35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03200"/>
              <a:ext cx="12010021" cy="428659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70" name="截圖 2021-07-11 上午12.21.35.png" descr="截圖 2021-07-11 上午12.21.35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2416421" cy="473109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表單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表單</a:t>
            </a:r>
          </a:p>
        </p:txBody>
      </p:sp>
      <p:sp>
        <p:nvSpPr>
          <p:cNvPr id="775" name="製作教學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製作教學</a:t>
            </a:r>
          </a:p>
        </p:txBody>
      </p:sp>
      <p:grpSp>
        <p:nvGrpSpPr>
          <p:cNvPr id="778" name="截圖 2021-07-11 上午12.20.23.png"/>
          <p:cNvGrpSpPr/>
          <p:nvPr/>
        </p:nvGrpSpPr>
        <p:grpSpPr>
          <a:xfrm>
            <a:off x="608819" y="3986298"/>
            <a:ext cx="11787162" cy="5583353"/>
            <a:chOff x="0" y="0"/>
            <a:chExt cx="11787161" cy="5583351"/>
          </a:xfrm>
        </p:grpSpPr>
        <p:pic>
          <p:nvPicPr>
            <p:cNvPr id="777" name="截圖 2021-07-11 上午12.20.23.png" descr="截圖 2021-07-11 上午12.20.2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03200"/>
              <a:ext cx="11380762" cy="513885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76" name="截圖 2021-07-11 上午12.20.23.png" descr="截圖 2021-07-11 上午12.20.23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1787162" cy="5583352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表單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表單</a:t>
            </a:r>
          </a:p>
        </p:txBody>
      </p:sp>
      <p:sp>
        <p:nvSpPr>
          <p:cNvPr id="781" name="常見問題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常見問題</a:t>
            </a:r>
          </a:p>
          <a:p>
            <a:pPr lvl="1"/>
            <a:r>
              <a:t>如何做到類似點名表或請假簿的表單？</a:t>
            </a:r>
          </a:p>
        </p:txBody>
      </p:sp>
      <p:pic>
        <p:nvPicPr>
          <p:cNvPr id="782" name="影像" descr="影像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prstGeom prst="rect">
            <a:avLst/>
          </a:prstGeom>
        </p:spPr>
      </p:pic>
      <p:grpSp>
        <p:nvGrpSpPr>
          <p:cNvPr id="785" name="截圖 2021-07-16 下午9.09.23.png"/>
          <p:cNvGrpSpPr/>
          <p:nvPr/>
        </p:nvGrpSpPr>
        <p:grpSpPr>
          <a:xfrm>
            <a:off x="2368939" y="4830937"/>
            <a:ext cx="6332239" cy="4821222"/>
            <a:chOff x="0" y="0"/>
            <a:chExt cx="6332237" cy="4821220"/>
          </a:xfrm>
        </p:grpSpPr>
        <p:pic>
          <p:nvPicPr>
            <p:cNvPr id="784" name="截圖 2021-07-16 下午9.09.23.png" descr="截圖 2021-07-16 下午9.09.23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03200" y="203200"/>
              <a:ext cx="5925838" cy="437672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83" name="截圖 2021-07-16 下午9.09.23.png" descr="截圖 2021-07-16 下午9.09.23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6332238" cy="4821221"/>
            </a:xfrm>
            <a:prstGeom prst="rect">
              <a:avLst/>
            </a:prstGeom>
            <a:effectLst/>
          </p:spPr>
        </p:pic>
      </p:grpSp>
      <p:grpSp>
        <p:nvGrpSpPr>
          <p:cNvPr id="788" name="截圖 2021-07-16 下午9.09.35.png"/>
          <p:cNvGrpSpPr/>
          <p:nvPr/>
        </p:nvGrpSpPr>
        <p:grpSpPr>
          <a:xfrm>
            <a:off x="8881157" y="4980167"/>
            <a:ext cx="3925813" cy="4522763"/>
            <a:chOff x="0" y="0"/>
            <a:chExt cx="3925812" cy="4522762"/>
          </a:xfrm>
        </p:grpSpPr>
        <p:pic>
          <p:nvPicPr>
            <p:cNvPr id="787" name="截圖 2021-07-16 下午9.09.35.png" descr="截圖 2021-07-16 下午9.09.35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0" r="47727" b="0"/>
            <a:stretch>
              <a:fillRect/>
            </a:stretch>
          </p:blipFill>
          <p:spPr>
            <a:xfrm>
              <a:off x="203200" y="203199"/>
              <a:ext cx="3519413" cy="407826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86" name="截圖 2021-07-16 下午9.09.35.png" descr="截圖 2021-07-16 下午9.09.35.pn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0"/>
              <a:ext cx="3925814" cy="452276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4.GOOGLE Mee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4.GOOGLE Meet</a:t>
            </a:r>
          </a:p>
        </p:txBody>
      </p:sp>
      <p:sp>
        <p:nvSpPr>
          <p:cNvPr id="791" name="點兩下來編輯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grpSp>
        <p:nvGrpSpPr>
          <p:cNvPr id="794" name="截圖 2021-07-11 上午12.28.56.png"/>
          <p:cNvGrpSpPr/>
          <p:nvPr/>
        </p:nvGrpSpPr>
        <p:grpSpPr>
          <a:xfrm>
            <a:off x="1605458" y="5314850"/>
            <a:ext cx="1676634" cy="2068734"/>
            <a:chOff x="0" y="0"/>
            <a:chExt cx="1676632" cy="2068732"/>
          </a:xfrm>
        </p:grpSpPr>
        <p:pic>
          <p:nvPicPr>
            <p:cNvPr id="793" name="截圖 2021-07-11 上午12.28.56.png" descr="截圖 2021-07-11 上午12.28.56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03200"/>
              <a:ext cx="1270233" cy="162423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92" name="截圖 2021-07-11 上午12.28.56.png" descr="截圖 2021-07-11 上午12.28.56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676633" cy="206873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帳號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帳號</a:t>
            </a:r>
          </a:p>
        </p:txBody>
      </p:sp>
      <p:sp>
        <p:nvSpPr>
          <p:cNvPr id="250" name="第一次使用，介接教育部帳號：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第一次使用，介接教育部帳號：</a:t>
            </a:r>
          </a:p>
        </p:txBody>
      </p:sp>
      <p:pic>
        <p:nvPicPr>
          <p:cNvPr id="251" name="ac.png" descr="ac.png"/>
          <p:cNvPicPr>
            <a:picLocks noChangeAspect="1"/>
          </p:cNvPicPr>
          <p:nvPr/>
        </p:nvPicPr>
        <p:blipFill>
          <a:blip r:embed="rId2">
            <a:extLst/>
          </a:blip>
          <a:srcRect l="12268" t="40922" r="31148" b="9260"/>
          <a:stretch>
            <a:fillRect/>
          </a:stretch>
        </p:blipFill>
        <p:spPr>
          <a:xfrm>
            <a:off x="826492" y="3998115"/>
            <a:ext cx="11351744" cy="5621743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sp>
        <p:nvSpPr>
          <p:cNvPr id="252" name="矩形"/>
          <p:cNvSpPr/>
          <p:nvPr/>
        </p:nvSpPr>
        <p:spPr>
          <a:xfrm>
            <a:off x="6139523" y="6695278"/>
            <a:ext cx="725754" cy="227410"/>
          </a:xfrm>
          <a:prstGeom prst="rect">
            <a:avLst/>
          </a:prstGeom>
          <a:gradFill>
            <a:gsLst>
              <a:gs pos="0">
                <a:schemeClr val="accent1">
                  <a:lumOff val="-6216"/>
                </a:schemeClr>
              </a:gs>
              <a:gs pos="100000">
                <a:schemeClr val="accent1"/>
              </a:gs>
            </a:gsLst>
            <a:lin ang="16200000"/>
          </a:gradFill>
          <a:ln w="25400">
            <a:solidFill>
              <a:schemeClr val="accent1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53" name="請留意這個tn，老師的可以刪除，但建議學生的要保留"/>
          <p:cNvSpPr txBox="1"/>
          <p:nvPr/>
        </p:nvSpPr>
        <p:spPr>
          <a:xfrm>
            <a:off x="5180873" y="5045286"/>
            <a:ext cx="5769315" cy="1361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請留意這個tn，老師的可以刪除，但建議學生的要保留</a:t>
            </a:r>
          </a:p>
        </p:txBody>
      </p:sp>
      <p:sp>
        <p:nvSpPr>
          <p:cNvPr id="254" name="橢圓形"/>
          <p:cNvSpPr/>
          <p:nvPr/>
        </p:nvSpPr>
        <p:spPr>
          <a:xfrm>
            <a:off x="6816761" y="6483863"/>
            <a:ext cx="674954" cy="650241"/>
          </a:xfrm>
          <a:prstGeom prst="ellipse">
            <a:avLst/>
          </a:prstGeom>
          <a:ln w="76200">
            <a:solidFill>
              <a:schemeClr val="accent1"/>
            </a:solidFill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Mee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Meet</a:t>
            </a:r>
          </a:p>
        </p:txBody>
      </p:sp>
      <p:sp>
        <p:nvSpPr>
          <p:cNvPr id="797" name="學生怎麼進來？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84886" indent="-384886" defTabSz="1053372">
              <a:spcBef>
                <a:spcPts val="2000"/>
              </a:spcBef>
              <a:defRPr sz="3078"/>
            </a:pPr>
            <a:r>
              <a:t>學生怎麼進來？</a:t>
            </a:r>
          </a:p>
          <a:p>
            <a:pPr marL="384886" indent="-384886" defTabSz="1053372">
              <a:spcBef>
                <a:spcPts val="2000"/>
              </a:spcBef>
              <a:defRPr sz="3078"/>
            </a:pPr>
            <a:r>
              <a:t>行事曆設定</a:t>
            </a:r>
          </a:p>
          <a:p>
            <a:pPr marL="384886" indent="-384886" defTabSz="1053372">
              <a:spcBef>
                <a:spcPts val="2000"/>
              </a:spcBef>
              <a:defRPr sz="3078"/>
            </a:pPr>
            <a:r>
              <a:t>分享畫面</a:t>
            </a:r>
          </a:p>
          <a:p>
            <a:pPr marL="384886" indent="-384886" defTabSz="1053372">
              <a:spcBef>
                <a:spcPts val="2000"/>
              </a:spcBef>
              <a:defRPr sz="3078"/>
            </a:pPr>
            <a:r>
              <a:t>分享影片</a:t>
            </a:r>
          </a:p>
          <a:p>
            <a:pPr marL="384886" indent="-384886" defTabSz="1053372">
              <a:spcBef>
                <a:spcPts val="2000"/>
              </a:spcBef>
              <a:defRPr sz="3078"/>
            </a:pPr>
            <a:r>
              <a:t>主持人功能與設定</a:t>
            </a:r>
          </a:p>
          <a:p>
            <a:pPr marL="384886" indent="-384886" defTabSz="1053372">
              <a:spcBef>
                <a:spcPts val="2000"/>
              </a:spcBef>
              <a:defRPr sz="3078"/>
            </a:pPr>
            <a:r>
              <a:t>教育帳號與一般帳號的區別</a:t>
            </a:r>
          </a:p>
          <a:p>
            <a:pPr marL="384886" indent="-384886" defTabSz="1053372">
              <a:spcBef>
                <a:spcPts val="2000"/>
              </a:spcBef>
              <a:defRPr sz="3078"/>
            </a:pPr>
            <a:r>
              <a:t>控場經驗分享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Mee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Meet</a:t>
            </a:r>
          </a:p>
        </p:txBody>
      </p:sp>
      <p:sp>
        <p:nvSpPr>
          <p:cNvPr id="800" name="基本說明…"/>
          <p:cNvSpPr txBox="1"/>
          <p:nvPr>
            <p:ph type="body" idx="1"/>
          </p:nvPr>
        </p:nvSpPr>
        <p:spPr>
          <a:xfrm>
            <a:off x="650238" y="3149599"/>
            <a:ext cx="10518988" cy="6213211"/>
          </a:xfrm>
          <a:prstGeom prst="rect">
            <a:avLst/>
          </a:prstGeom>
        </p:spPr>
        <p:txBody>
          <a:bodyPr/>
          <a:lstStyle/>
          <a:p>
            <a:pPr/>
            <a:r>
              <a:t>基本說明</a:t>
            </a:r>
          </a:p>
          <a:p>
            <a:pPr lvl="1"/>
            <a:r>
              <a:t>這裡的權限跟Classroom的完全無關</a:t>
            </a:r>
          </a:p>
          <a:p>
            <a:pPr lvl="1"/>
            <a:r>
              <a:t>第一個進入會議室的叫做「主持人」</a:t>
            </a:r>
          </a:p>
          <a:p>
            <a:pPr lvl="2">
              <a:defRPr sz="3000"/>
            </a:pPr>
            <a:r>
              <a:t>可以踢人、錄影會在他的雲端硬碟之類的</a:t>
            </a:r>
          </a:p>
          <a:p>
            <a:pPr lvl="2">
              <a:defRPr sz="3000"/>
            </a:pPr>
            <a:r>
              <a:t>升級服務的帳號可以開設分組討論室、自動記錄出席等</a:t>
            </a:r>
          </a:p>
          <a:p>
            <a:pPr lvl="1"/>
            <a:r>
              <a:t>教育帳號不能進去個人帳號開設的meet</a:t>
            </a:r>
          </a:p>
          <a:p>
            <a:pPr lvl="2">
              <a:defRPr sz="3000"/>
            </a:pPr>
            <a:r>
              <a:t>學校的其實可以，要學校資訊組長設定，請見最後一節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Mee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Meet</a:t>
            </a:r>
          </a:p>
        </p:txBody>
      </p:sp>
      <p:sp>
        <p:nvSpPr>
          <p:cNvPr id="803" name="常見問題…"/>
          <p:cNvSpPr txBox="1"/>
          <p:nvPr>
            <p:ph type="body" idx="1"/>
          </p:nvPr>
        </p:nvSpPr>
        <p:spPr>
          <a:xfrm>
            <a:off x="3098202" y="3142827"/>
            <a:ext cx="9256360" cy="6238880"/>
          </a:xfrm>
          <a:prstGeom prst="rect">
            <a:avLst/>
          </a:prstGeom>
        </p:spPr>
        <p:txBody>
          <a:bodyPr/>
          <a:lstStyle/>
          <a:p>
            <a:pPr marL="436815" indent="-436815" defTabSz="1287455">
              <a:spcBef>
                <a:spcPts val="2400"/>
              </a:spcBef>
              <a:defRPr sz="3762"/>
            </a:pPr>
            <a:r>
              <a:t>常見問題</a:t>
            </a:r>
          </a:p>
          <a:p>
            <a:pPr lvl="1" marL="933545" indent="-480917" defTabSz="1287455">
              <a:spcBef>
                <a:spcPts val="2400"/>
              </a:spcBef>
              <a:defRPr sz="3366"/>
            </a:pPr>
            <a:r>
              <a:t>看不到錄影檔、學生亂踢人、老師沒有控制的權限</a:t>
            </a:r>
          </a:p>
          <a:p>
            <a:pPr marL="436815" indent="-436815" defTabSz="1287455">
              <a:spcBef>
                <a:spcPts val="2400"/>
              </a:spcBef>
              <a:defRPr sz="3762"/>
            </a:pPr>
            <a:r>
              <a:t>A:因為老師不是第一個進入的「主持人」</a:t>
            </a:r>
          </a:p>
          <a:p>
            <a:pPr lvl="1" marL="933545" indent="-480917" defTabSz="1287455">
              <a:spcBef>
                <a:spcPts val="2400"/>
              </a:spcBef>
              <a:defRPr sz="3366"/>
            </a:pPr>
            <a:r>
              <a:t>可以隱藏meet的連結</a:t>
            </a:r>
          </a:p>
          <a:p>
            <a:pPr lvl="1" marL="933545" indent="-480917" defTabSz="1287455">
              <a:spcBef>
                <a:spcPts val="2400"/>
              </a:spcBef>
              <a:defRPr sz="3366"/>
            </a:pPr>
            <a:r>
              <a:t>可以用行事曆先開好</a:t>
            </a:r>
          </a:p>
          <a:p>
            <a:pPr lvl="1" marL="933545" indent="-480917" defTabSz="1287455">
              <a:spcBef>
                <a:spcPts val="2400"/>
              </a:spcBef>
              <a:defRPr sz="3366"/>
            </a:pPr>
            <a:r>
              <a:t>資訊組長去管理員區設定一下</a:t>
            </a:r>
          </a:p>
        </p:txBody>
      </p:sp>
      <p:pic>
        <p:nvPicPr>
          <p:cNvPr id="804" name="影像" descr="影像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Mee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Meet</a:t>
            </a:r>
          </a:p>
        </p:txBody>
      </p:sp>
      <p:sp>
        <p:nvSpPr>
          <p:cNvPr id="807" name="學生進入方式：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學生進入方式：</a:t>
            </a:r>
          </a:p>
          <a:p>
            <a:pPr lvl="1"/>
            <a:r>
              <a:t>1.classroom的班級頁面（一般課程用）</a:t>
            </a:r>
          </a:p>
        </p:txBody>
      </p:sp>
      <p:grpSp>
        <p:nvGrpSpPr>
          <p:cNvPr id="810" name="截圖 2021-07-10 下午9.07.12.png"/>
          <p:cNvGrpSpPr/>
          <p:nvPr/>
        </p:nvGrpSpPr>
        <p:grpSpPr>
          <a:xfrm>
            <a:off x="2297707" y="5098851"/>
            <a:ext cx="7505701" cy="3543301"/>
            <a:chOff x="0" y="0"/>
            <a:chExt cx="7505700" cy="3543300"/>
          </a:xfrm>
        </p:grpSpPr>
        <p:pic>
          <p:nvPicPr>
            <p:cNvPr id="809" name="截圖 2021-07-10 下午9.07.12.png" descr="截圖 2021-07-10 下午9.07.12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03200"/>
              <a:ext cx="7099300" cy="30988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08" name="截圖 2021-07-10 下午9.07.12.png" descr="截圖 2021-07-10 下午9.07.12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7505700" cy="3543300"/>
            </a:xfrm>
            <a:prstGeom prst="rect">
              <a:avLst/>
            </a:prstGeom>
            <a:effectLst/>
          </p:spPr>
        </p:pic>
      </p:grpSp>
      <p:sp>
        <p:nvSpPr>
          <p:cNvPr id="811" name="矩形"/>
          <p:cNvSpPr/>
          <p:nvPr/>
        </p:nvSpPr>
        <p:spPr>
          <a:xfrm>
            <a:off x="6433310" y="6897517"/>
            <a:ext cx="1181569" cy="675641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12" name="這個叫做會議室暱稱，不是代碼。教育帳號才有，但沒什麼用"/>
          <p:cNvSpPr txBox="1"/>
          <p:nvPr/>
        </p:nvSpPr>
        <p:spPr>
          <a:xfrm>
            <a:off x="4564276" y="7671426"/>
            <a:ext cx="7060677" cy="1361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這個叫做會議室暱稱，不是代碼。教育帳號才有，但沒什麼用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Mee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Meet</a:t>
            </a:r>
          </a:p>
        </p:txBody>
      </p:sp>
      <p:pic>
        <p:nvPicPr>
          <p:cNvPr id="815" name="截圖 2021-07-10 下午9.15.59.png" descr="截圖 2021-07-10 下午9.15.5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49624" y="4938559"/>
            <a:ext cx="10148941" cy="4593557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sp>
        <p:nvSpPr>
          <p:cNvPr id="816" name="學生進入方式：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學生進入方式：</a:t>
            </a:r>
          </a:p>
          <a:p>
            <a:pPr lvl="1"/>
            <a:r>
              <a:t>2.可以先去日曆新增活動（活動用，ex.休業式）</a:t>
            </a:r>
          </a:p>
        </p:txBody>
      </p:sp>
      <p:sp>
        <p:nvSpPr>
          <p:cNvPr id="817" name="矩形"/>
          <p:cNvSpPr/>
          <p:nvPr/>
        </p:nvSpPr>
        <p:spPr>
          <a:xfrm>
            <a:off x="2013710" y="5579320"/>
            <a:ext cx="947148" cy="427462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18" name="矩形"/>
          <p:cNvSpPr/>
          <p:nvPr/>
        </p:nvSpPr>
        <p:spPr>
          <a:xfrm>
            <a:off x="6831243" y="7535120"/>
            <a:ext cx="2472075" cy="427462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Mee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Meet</a:t>
            </a:r>
          </a:p>
        </p:txBody>
      </p:sp>
      <p:sp>
        <p:nvSpPr>
          <p:cNvPr id="821" name="學生進入方式：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學生進入方式：</a:t>
            </a:r>
          </a:p>
          <a:p>
            <a:pPr lvl="1"/>
            <a:r>
              <a:t>2.可以先去日曆新增活動（活動用，ex.休業式）</a:t>
            </a:r>
          </a:p>
        </p:txBody>
      </p:sp>
      <p:pic>
        <p:nvPicPr>
          <p:cNvPr id="822" name="截圖 2021-07-10 下午9.17.14.png" descr="截圖 2021-07-10 下午9.17.14.png"/>
          <p:cNvPicPr>
            <a:picLocks noChangeAspect="1"/>
          </p:cNvPicPr>
          <p:nvPr/>
        </p:nvPicPr>
        <p:blipFill>
          <a:blip r:embed="rId2">
            <a:extLst/>
          </a:blip>
          <a:srcRect l="1683" t="0" r="1683" b="0"/>
          <a:stretch>
            <a:fillRect/>
          </a:stretch>
        </p:blipFill>
        <p:spPr>
          <a:xfrm>
            <a:off x="559614" y="5287962"/>
            <a:ext cx="11638874" cy="3004313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sp>
        <p:nvSpPr>
          <p:cNvPr id="823" name="矩形"/>
          <p:cNvSpPr/>
          <p:nvPr/>
        </p:nvSpPr>
        <p:spPr>
          <a:xfrm>
            <a:off x="4816176" y="7111787"/>
            <a:ext cx="2053108" cy="427462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24" name="會議室代碼"/>
          <p:cNvSpPr txBox="1"/>
          <p:nvPr/>
        </p:nvSpPr>
        <p:spPr>
          <a:xfrm>
            <a:off x="3151269" y="7654493"/>
            <a:ext cx="5382922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會議室代碼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Mee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Meet</a:t>
            </a:r>
          </a:p>
        </p:txBody>
      </p:sp>
      <p:sp>
        <p:nvSpPr>
          <p:cNvPr id="827" name="常見問題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常見問題</a:t>
            </a:r>
          </a:p>
          <a:p>
            <a:pPr lvl="1"/>
            <a:r>
              <a:t>會議室會存活多久？</a:t>
            </a:r>
          </a:p>
          <a:p>
            <a:pPr/>
            <a:r>
              <a:t>Ａ：</a:t>
            </a:r>
          </a:p>
          <a:p>
            <a:pPr lvl="1"/>
            <a:r>
              <a:t>行事曆建立：365天沒人用</a:t>
            </a:r>
          </a:p>
          <a:p>
            <a:pPr lvl="1"/>
            <a:r>
              <a:t>MEET首頁建立：365天</a:t>
            </a:r>
          </a:p>
          <a:p>
            <a:pPr lvl="1"/>
            <a:r>
              <a:t>Classroom：所有人退出即失效</a:t>
            </a:r>
          </a:p>
        </p:txBody>
      </p:sp>
      <p:pic>
        <p:nvPicPr>
          <p:cNvPr id="828" name="影像" descr="影像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Mee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Meet</a:t>
            </a:r>
          </a:p>
        </p:txBody>
      </p:sp>
      <p:sp>
        <p:nvSpPr>
          <p:cNvPr id="831" name="meet設定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meet設定</a:t>
            </a:r>
          </a:p>
        </p:txBody>
      </p:sp>
      <p:pic>
        <p:nvPicPr>
          <p:cNvPr id="832" name="截圖 2021-07-10 下午9.18.59.png" descr="截圖 2021-07-10 下午9.18.5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8246" y="4181491"/>
            <a:ext cx="11968308" cy="5164340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sp>
        <p:nvSpPr>
          <p:cNvPr id="833" name="矩形"/>
          <p:cNvSpPr/>
          <p:nvPr/>
        </p:nvSpPr>
        <p:spPr>
          <a:xfrm>
            <a:off x="7017510" y="5295267"/>
            <a:ext cx="970460" cy="427462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34" name="設定"/>
          <p:cNvSpPr txBox="1"/>
          <p:nvPr/>
        </p:nvSpPr>
        <p:spPr>
          <a:xfrm>
            <a:off x="4811279" y="5770240"/>
            <a:ext cx="5382922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設定</a:t>
            </a:r>
          </a:p>
        </p:txBody>
      </p:sp>
      <p:sp>
        <p:nvSpPr>
          <p:cNvPr id="835" name="矩形"/>
          <p:cNvSpPr/>
          <p:nvPr/>
        </p:nvSpPr>
        <p:spPr>
          <a:xfrm>
            <a:off x="701376" y="8720454"/>
            <a:ext cx="586191" cy="427462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36" name="這個是麥克風有沒有偵測到聲音"/>
          <p:cNvSpPr txBox="1"/>
          <p:nvPr/>
        </p:nvSpPr>
        <p:spPr>
          <a:xfrm>
            <a:off x="-82998" y="7298893"/>
            <a:ext cx="3638128" cy="1361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r>
              <a:t>這個是麥克風有沒有偵測到聲音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Mee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Meet</a:t>
            </a:r>
          </a:p>
        </p:txBody>
      </p:sp>
      <p:sp>
        <p:nvSpPr>
          <p:cNvPr id="839" name="Meet設定：細節留給老師們摸索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Meet設定：細節留給老師們摸索</a:t>
            </a:r>
          </a:p>
        </p:txBody>
      </p:sp>
      <p:pic>
        <p:nvPicPr>
          <p:cNvPr id="840" name="截圖 2021-07-10 下午9.22.10.png" descr="截圖 2021-07-10 下午9.22.1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7156" y="4515217"/>
            <a:ext cx="10970488" cy="4960492"/>
          </a:xfrm>
          <a:prstGeom prst="rect">
            <a:avLst/>
          </a:prstGeom>
          <a:ln w="12700">
            <a:miter lim="400000"/>
          </a:ln>
        </p:spPr>
      </p:pic>
      <p:sp>
        <p:nvSpPr>
          <p:cNvPr id="841" name="矩形"/>
          <p:cNvSpPr/>
          <p:nvPr/>
        </p:nvSpPr>
        <p:spPr>
          <a:xfrm>
            <a:off x="6865110" y="8799590"/>
            <a:ext cx="482701" cy="713873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42" name="矩形"/>
          <p:cNvSpPr/>
          <p:nvPr/>
        </p:nvSpPr>
        <p:spPr>
          <a:xfrm>
            <a:off x="10099377" y="8933601"/>
            <a:ext cx="1705472" cy="427462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Mee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>
              <a:defRPr sz="6500"/>
            </a:lvl1pPr>
          </a:lstStyle>
          <a:p>
            <a:pPr/>
            <a:r>
              <a:t>GOOGLE Meet</a:t>
            </a:r>
          </a:p>
        </p:txBody>
      </p:sp>
      <p:sp>
        <p:nvSpPr>
          <p:cNvPr id="845" name="常見問題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常見問題</a:t>
            </a:r>
          </a:p>
          <a:p>
            <a:pPr lvl="1"/>
            <a:r>
              <a:t>關掉學生麥克風後，他又自己開起來</a:t>
            </a:r>
          </a:p>
          <a:p>
            <a:pPr/>
            <a:r>
              <a:t>目前無軟體解法，請用硬體解法（校規）</a:t>
            </a:r>
          </a:p>
        </p:txBody>
      </p:sp>
      <p:pic>
        <p:nvPicPr>
          <p:cNvPr id="846" name="影像" descr="影像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廣場">
  <a:themeElements>
    <a:clrScheme name="廣場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990000"/>
      </a:accent1>
      <a:accent2>
        <a:srgbClr val="580101"/>
      </a:accent2>
      <a:accent3>
        <a:srgbClr val="E94A00"/>
      </a:accent3>
      <a:accent4>
        <a:srgbClr val="EB8F00"/>
      </a:accent4>
      <a:accent5>
        <a:srgbClr val="A4A4A4"/>
      </a:accent5>
      <a:accent6>
        <a:srgbClr val="666666"/>
      </a:accent6>
      <a:hlink>
        <a:srgbClr val="0000FF"/>
      </a:hlink>
      <a:folHlink>
        <a:srgbClr val="FF00FF"/>
      </a:folHlink>
    </a:clrScheme>
    <a:fontScheme name="廣場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廣場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entury Gothic"/>
            <a:ea typeface="Century Gothic"/>
            <a:cs typeface="Century Gothic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entury Gothic"/>
            <a:ea typeface="Century Gothic"/>
            <a:cs typeface="Century Gothic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廣場">
  <a:themeElements>
    <a:clrScheme name="廣場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990000"/>
      </a:accent1>
      <a:accent2>
        <a:srgbClr val="580101"/>
      </a:accent2>
      <a:accent3>
        <a:srgbClr val="E94A00"/>
      </a:accent3>
      <a:accent4>
        <a:srgbClr val="EB8F00"/>
      </a:accent4>
      <a:accent5>
        <a:srgbClr val="A4A4A4"/>
      </a:accent5>
      <a:accent6>
        <a:srgbClr val="666666"/>
      </a:accent6>
      <a:hlink>
        <a:srgbClr val="0000FF"/>
      </a:hlink>
      <a:folHlink>
        <a:srgbClr val="FF00FF"/>
      </a:folHlink>
    </a:clrScheme>
    <a:fontScheme name="廣場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廣場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entury Gothic"/>
            <a:ea typeface="Century Gothic"/>
            <a:cs typeface="Century Gothic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entury Gothic"/>
            <a:ea typeface="Century Gothic"/>
            <a:cs typeface="Century Gothic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